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8" r:id="rId4"/>
    <p:sldId id="270" r:id="rId5"/>
    <p:sldId id="275" r:id="rId6"/>
    <p:sldId id="276" r:id="rId7"/>
    <p:sldId id="283" r:id="rId8"/>
  </p:sldIdLst>
  <p:sldSz cx="9906000" cy="6858000" type="A4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B03"/>
    <a:srgbClr val="A5B202"/>
    <a:srgbClr val="6D7501"/>
    <a:srgbClr val="000000"/>
    <a:srgbClr val="1A85A6"/>
    <a:srgbClr val="8497B0"/>
    <a:srgbClr val="D60093"/>
    <a:srgbClr val="E9FB03"/>
    <a:srgbClr val="4F7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87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908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956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11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170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575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057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35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686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02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058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02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hyperlink" Target="mailto:joanacaetano@escolaspeniche.com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56" y="1060498"/>
            <a:ext cx="7571888" cy="473700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253655" y="6268051"/>
            <a:ext cx="438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Agency FB" panose="020B0503020202020204" pitchFamily="34" charset="0"/>
              </a:rPr>
              <a:t>Semana 20 </a:t>
            </a:r>
            <a:r>
              <a:rPr lang="pt-PT" dirty="0">
                <a:latin typeface="Agency FB" panose="020B0503020202020204" pitchFamily="34" charset="0"/>
              </a:rPr>
              <a:t>a </a:t>
            </a:r>
            <a:r>
              <a:rPr lang="pt-PT" dirty="0" smtClean="0">
                <a:latin typeface="Agency FB" panose="020B0503020202020204" pitchFamily="34" charset="0"/>
              </a:rPr>
              <a:t>24 </a:t>
            </a:r>
            <a:r>
              <a:rPr lang="pt-PT" dirty="0">
                <a:latin typeface="Agency FB" panose="020B0503020202020204" pitchFamily="34" charset="0"/>
              </a:rPr>
              <a:t>de </a:t>
            </a:r>
            <a:r>
              <a:rPr lang="pt-PT" dirty="0" smtClean="0">
                <a:latin typeface="Agency FB" panose="020B0503020202020204" pitchFamily="34" charset="0"/>
              </a:rPr>
              <a:t>Abril – Desafio Nº2</a:t>
            </a:r>
            <a:endParaRPr lang="pt-PT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7425" y="2262775"/>
            <a:ext cx="9581882" cy="39963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ny Winter" panose="02000000000000000000" pitchFamily="2" charset="0"/>
              </a:rPr>
              <a:t>Graças a Deus,</a:t>
            </a:r>
          </a:p>
          <a:p>
            <a:pPr marL="0" indent="0" algn="ctr">
              <a:buNone/>
            </a:pPr>
            <a:r>
              <a:rPr lang="pt-PT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ny Winter" panose="02000000000000000000" pitchFamily="2" charset="0"/>
              </a:rPr>
              <a:t>nem tudo são más notícias!</a:t>
            </a:r>
            <a:endParaRPr lang="pt-PT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nny Winter" panose="02000000000000000000" pitchFamily="2" charset="0"/>
            </a:endParaRPr>
          </a:p>
        </p:txBody>
      </p:sp>
      <p:pic>
        <p:nvPicPr>
          <p:cNvPr id="17410" name="Picture 2" descr="Resultado de imagem para emoji cont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46" y="-237200"/>
            <a:ext cx="2673477" cy="27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51830" y="360608"/>
            <a:ext cx="6460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Olá! Espero que continue tudo bem contigo… </a:t>
            </a:r>
          </a:p>
          <a:p>
            <a:r>
              <a:rPr lang="pt-PT" sz="2400" dirty="0" smtClean="0"/>
              <a:t>Como terminámos, na aula passada: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8146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5" name="Picture 21" descr="Resultado de imagem para give me fiv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86" y="3912128"/>
            <a:ext cx="2945872" cy="29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rtar Retângulo de Canto Simples 19"/>
          <p:cNvSpPr/>
          <p:nvPr/>
        </p:nvSpPr>
        <p:spPr>
          <a:xfrm rot="16011710">
            <a:off x="4197998" y="2836205"/>
            <a:ext cx="1510002" cy="2151845"/>
          </a:xfrm>
          <a:prstGeom prst="snip1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Marcador de Posição de Conteúdo 2"/>
          <p:cNvSpPr>
            <a:spLocks noGrp="1"/>
          </p:cNvSpPr>
          <p:nvPr>
            <p:ph idx="1"/>
          </p:nvPr>
        </p:nvSpPr>
        <p:spPr>
          <a:xfrm>
            <a:off x="564789" y="1117244"/>
            <a:ext cx="8776421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PT" sz="2400" dirty="0" smtClean="0">
                <a:latin typeface="Ink Free" panose="03080402000500000000" pitchFamily="66" charset="0"/>
              </a:rPr>
              <a:t>Deus </a:t>
            </a:r>
            <a:r>
              <a:rPr lang="pt-PT" sz="2400" b="1" u="sng" dirty="0" smtClean="0">
                <a:latin typeface="Ink Free" panose="03080402000500000000" pitchFamily="66" charset="0"/>
              </a:rPr>
              <a:t>não nos abandonou</a:t>
            </a:r>
            <a:r>
              <a:rPr lang="pt-PT" sz="2400" dirty="0" smtClean="0">
                <a:latin typeface="Ink Free" panose="03080402000500000000" pitchFamily="66" charset="0"/>
              </a:rPr>
              <a:t>, nem desistiu daqueles que querem voltar a conectar-se com Ele e que respeitam os seus estatutos.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t-PT" sz="2400" b="1" dirty="0" smtClean="0">
              <a:latin typeface="Segoe Script" panose="030B0504020000000003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PT" sz="2400" b="1" dirty="0" smtClean="0">
                <a:latin typeface="Segoe Script" panose="030B0504020000000003" pitchFamily="66" charset="0"/>
              </a:rPr>
              <a:t>A </a:t>
            </a:r>
            <a:r>
              <a:rPr lang="pt-PT" sz="2400" b="1" dirty="0">
                <a:latin typeface="Segoe Script" panose="030B0504020000000003" pitchFamily="66" charset="0"/>
              </a:rPr>
              <a:t>sua </a:t>
            </a:r>
            <a:r>
              <a:rPr lang="pt-PT" sz="2400" b="1" dirty="0" smtClean="0">
                <a:latin typeface="Segoe Script" panose="030B0504020000000003" pitchFamily="66" charset="0"/>
              </a:rPr>
              <a:t>essência é AMOR e </a:t>
            </a:r>
            <a:r>
              <a:rPr lang="pt-PT" sz="2400" b="1" dirty="0">
                <a:latin typeface="Segoe Script" panose="030B0504020000000003" pitchFamily="66" charset="0"/>
              </a:rPr>
              <a:t>JUSTIÇA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t-PT" sz="2400" dirty="0" smtClean="0">
              <a:latin typeface="Ink Free" panose="03080402000500000000" pitchFamily="66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302855" y="4455284"/>
            <a:ext cx="2519067" cy="1859559"/>
            <a:chOff x="4712734" y="4619886"/>
            <a:chExt cx="3803446" cy="1859559"/>
          </a:xfrm>
        </p:grpSpPr>
        <p:sp>
          <p:nvSpPr>
            <p:cNvPr id="13" name="Cortar Retângulo de Canto Simples 12"/>
            <p:cNvSpPr/>
            <p:nvPr/>
          </p:nvSpPr>
          <p:spPr>
            <a:xfrm rot="15820715">
              <a:off x="5684677" y="3647943"/>
              <a:ext cx="1859559" cy="3803446"/>
            </a:xfrm>
            <a:prstGeom prst="snip1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tângulo 13"/>
            <p:cNvSpPr/>
            <p:nvPr/>
          </p:nvSpPr>
          <p:spPr>
            <a:xfrm rot="21191433">
              <a:off x="4801441" y="5276439"/>
              <a:ext cx="3626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t-PT" b="1" dirty="0">
                <a:latin typeface="Ink Free" panose="03080402000500000000" pitchFamily="66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 rot="21068849">
            <a:off x="1498694" y="4672365"/>
            <a:ext cx="223355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i="1" dirty="0">
                <a:latin typeface="Ink Free" panose="03080402000500000000" pitchFamily="66" charset="0"/>
              </a:rPr>
              <a:t>Quem não </a:t>
            </a:r>
            <a:r>
              <a:rPr lang="pt-PT" sz="2000" b="1" i="1" dirty="0" smtClean="0">
                <a:latin typeface="Ink Free" panose="03080402000500000000" pitchFamily="66" charset="0"/>
              </a:rPr>
              <a:t>ama, </a:t>
            </a:r>
            <a:r>
              <a:rPr lang="pt-PT" sz="2000" b="1" i="1" dirty="0">
                <a:latin typeface="Ink Free" panose="03080402000500000000" pitchFamily="66" charset="0"/>
              </a:rPr>
              <a:t>não conhece a Deus, </a:t>
            </a:r>
            <a:r>
              <a:rPr lang="pt-PT" sz="2000" b="1" i="1" u="sng" dirty="0">
                <a:latin typeface="Ink Free" panose="03080402000500000000" pitchFamily="66" charset="0"/>
              </a:rPr>
              <a:t>porque Deus é amor.</a:t>
            </a:r>
            <a:r>
              <a:rPr lang="pt-PT" b="1" dirty="0">
                <a:latin typeface="Ink Free" panose="03080402000500000000" pitchFamily="66" charset="0"/>
              </a:rPr>
              <a:t/>
            </a:r>
            <a:br>
              <a:rPr lang="pt-PT" b="1" dirty="0">
                <a:latin typeface="Ink Free" panose="03080402000500000000" pitchFamily="66" charset="0"/>
              </a:rPr>
            </a:br>
            <a:r>
              <a:rPr lang="pt-PT" sz="1400" dirty="0">
                <a:latin typeface="Ink Free" panose="03080402000500000000" pitchFamily="66" charset="0"/>
              </a:rPr>
              <a:t>1 João 4:7-8</a:t>
            </a:r>
          </a:p>
        </p:txBody>
      </p:sp>
      <p:sp>
        <p:nvSpPr>
          <p:cNvPr id="5" name="Retângulo 4"/>
          <p:cNvSpPr/>
          <p:nvPr/>
        </p:nvSpPr>
        <p:spPr>
          <a:xfrm rot="21350069">
            <a:off x="4014324" y="3507019"/>
            <a:ext cx="2217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i="1" u="sng" dirty="0">
                <a:latin typeface="Ink Free" panose="03080402000500000000" pitchFamily="66" charset="0"/>
              </a:rPr>
              <a:t>O seu amor dura para sempre</a:t>
            </a:r>
            <a:r>
              <a:rPr lang="pt-PT" sz="2000" b="1" i="1" u="sng" dirty="0" smtClean="0">
                <a:latin typeface="Ink Free" panose="03080402000500000000" pitchFamily="66" charset="0"/>
              </a:rPr>
              <a:t>!</a:t>
            </a:r>
            <a:r>
              <a:rPr lang="pt-PT" sz="2400" b="1" u="sng" dirty="0">
                <a:latin typeface="Ink Free" panose="03080402000500000000" pitchFamily="66" charset="0"/>
              </a:rPr>
              <a:t/>
            </a:r>
            <a:br>
              <a:rPr lang="pt-PT" sz="2400" b="1" u="sng" dirty="0">
                <a:latin typeface="Ink Free" panose="03080402000500000000" pitchFamily="66" charset="0"/>
              </a:rPr>
            </a:br>
            <a:r>
              <a:rPr lang="pt-PT" sz="1400" dirty="0">
                <a:latin typeface="Ink Free" panose="03080402000500000000" pitchFamily="66" charset="0"/>
              </a:rPr>
              <a:t>Salmos 136:1</a:t>
            </a:r>
          </a:p>
        </p:txBody>
      </p:sp>
      <p:sp>
        <p:nvSpPr>
          <p:cNvPr id="21" name="Cortar Retângulo de Canto Simples 20"/>
          <p:cNvSpPr/>
          <p:nvPr/>
        </p:nvSpPr>
        <p:spPr>
          <a:xfrm rot="15241573">
            <a:off x="5729897" y="4658387"/>
            <a:ext cx="1510002" cy="2151845"/>
          </a:xfrm>
          <a:prstGeom prst="snip1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-240698"/>
            <a:ext cx="65" cy="938597"/>
          </a:xfrm>
          <a:prstGeom prst="rect">
            <a:avLst/>
          </a:prstGeom>
          <a:solidFill>
            <a:srgbClr val="F5F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0" rIns="0" bIns="1904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/>
            </a:r>
            <a:b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 rot="20427988">
            <a:off x="5431054" y="5090606"/>
            <a:ext cx="22175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000" b="1" i="1" u="sng" dirty="0">
                <a:latin typeface="Ink Free" panose="03080402000500000000" pitchFamily="66" charset="0"/>
              </a:rPr>
              <a:t>Amo os que me amam</a:t>
            </a:r>
            <a:r>
              <a:rPr lang="pt-PT" sz="2000" b="1" i="1" dirty="0" smtClean="0">
                <a:latin typeface="Ink Free" panose="03080402000500000000" pitchFamily="66" charset="0"/>
              </a:rPr>
              <a:t>, e </a:t>
            </a:r>
            <a:r>
              <a:rPr lang="pt-PT" sz="2000" b="1" i="1" dirty="0">
                <a:latin typeface="Ink Free" panose="03080402000500000000" pitchFamily="66" charset="0"/>
              </a:rPr>
              <a:t>quem me </a:t>
            </a:r>
            <a:r>
              <a:rPr lang="pt-PT" sz="2000" b="1" i="1" dirty="0" smtClean="0">
                <a:latin typeface="Ink Free" panose="03080402000500000000" pitchFamily="66" charset="0"/>
              </a:rPr>
              <a:t>procura, encontra-me. </a:t>
            </a:r>
            <a:r>
              <a:rPr lang="pt-PT" sz="1200" dirty="0" smtClean="0">
                <a:latin typeface="Ink Free" panose="03080402000500000000" pitchFamily="66" charset="0"/>
              </a:rPr>
              <a:t>Provérbios </a:t>
            </a:r>
            <a:r>
              <a:rPr lang="pt-PT" sz="1200" dirty="0">
                <a:latin typeface="Ink Free" panose="03080402000500000000" pitchFamily="66" charset="0"/>
              </a:rPr>
              <a:t>8:17</a:t>
            </a:r>
          </a:p>
        </p:txBody>
      </p:sp>
      <p:pic>
        <p:nvPicPr>
          <p:cNvPr id="11281" name="Picture 17" descr="Resultado de imagem para emoji hand shak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9756">
            <a:off x="105306" y="3498473"/>
            <a:ext cx="1694473" cy="11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952543" y="405959"/>
            <a:ext cx="7771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b="1" dirty="0" smtClean="0">
                <a:latin typeface="Segoe Script" panose="030B0504020000000003" pitchFamily="66" charset="0"/>
              </a:rPr>
              <a:t>Deus deseja restabelecer o contacto</a:t>
            </a:r>
            <a:endParaRPr lang="pt-PT" sz="32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ração 30"/>
          <p:cNvSpPr/>
          <p:nvPr/>
        </p:nvSpPr>
        <p:spPr>
          <a:xfrm>
            <a:off x="2173266" y="406289"/>
            <a:ext cx="467833" cy="344248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/>
          <p:cNvSpPr/>
          <p:nvPr/>
        </p:nvSpPr>
        <p:spPr>
          <a:xfrm>
            <a:off x="155575" y="269083"/>
            <a:ext cx="95322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latin typeface="Segoe Script" panose="030B0504020000000003" pitchFamily="66" charset="0"/>
              </a:rPr>
              <a:t>Por </a:t>
            </a:r>
            <a:r>
              <a:rPr lang="pt-PT" sz="36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amor</a:t>
            </a:r>
            <a:r>
              <a:rPr lang="pt-PT" sz="2800" b="1" dirty="0" smtClean="0">
                <a:latin typeface="Segoe Script" panose="030B0504020000000003" pitchFamily="66" charset="0"/>
              </a:rPr>
              <a:t> Deus arranjou maneira de se conectar connosco e nós com Ele</a:t>
            </a:r>
            <a:endParaRPr lang="pt-PT" sz="2800" b="1" dirty="0">
              <a:latin typeface="Segoe Script" panose="030B0504020000000003" pitchFamily="66" charset="0"/>
            </a:endParaRPr>
          </a:p>
          <a:p>
            <a:pPr algn="ctr"/>
            <a:endParaRPr lang="pt-PT" sz="2800" b="1" dirty="0" smtClean="0">
              <a:latin typeface="Segoe Script" panose="030B0504020000000003" pitchFamily="66" charset="0"/>
            </a:endParaRPr>
          </a:p>
          <a:p>
            <a:pPr algn="ctr"/>
            <a:endParaRPr lang="pt-PT" sz="2800" b="1" dirty="0" smtClean="0">
              <a:latin typeface="Segoe Script" panose="030B0504020000000003" pitchFamily="66" charset="0"/>
            </a:endParaRPr>
          </a:p>
          <a:p>
            <a:pPr algn="ctr"/>
            <a:endParaRPr lang="pt-PT" sz="2000" b="1" dirty="0">
              <a:latin typeface="Segoe Script" panose="030B0504020000000003" pitchFamily="66" charset="0"/>
            </a:endParaRPr>
          </a:p>
          <a:p>
            <a:pPr algn="ctr"/>
            <a:endParaRPr lang="pt-PT" sz="2000" b="1" dirty="0" smtClean="0">
              <a:latin typeface="Segoe Script" panose="030B0504020000000003" pitchFamily="66" charset="0"/>
            </a:endParaRPr>
          </a:p>
          <a:p>
            <a:pPr algn="ctr"/>
            <a:endParaRPr lang="pt-PT" sz="2000" b="1" dirty="0">
              <a:latin typeface="Segoe Script" panose="030B0504020000000003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-240698"/>
            <a:ext cx="65" cy="938597"/>
          </a:xfrm>
          <a:prstGeom prst="rect">
            <a:avLst/>
          </a:prstGeom>
          <a:solidFill>
            <a:srgbClr val="F5F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0" rIns="0" bIns="1904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/>
            </a:r>
            <a:b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 rot="20637994">
            <a:off x="211587" y="1926891"/>
            <a:ext cx="37920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latin typeface="Segoe Script" panose="030B0504020000000003" pitchFamily="66" charset="0"/>
              </a:rPr>
              <a:t>Lembras-te? </a:t>
            </a:r>
          </a:p>
          <a:p>
            <a:pPr algn="ctr"/>
            <a:r>
              <a:rPr lang="pt-PT" sz="2000" b="1" dirty="0" smtClean="0">
                <a:latin typeface="Segoe Script" panose="030B0504020000000003" pitchFamily="66" charset="0"/>
              </a:rPr>
              <a:t>Deus não pode </a:t>
            </a:r>
          </a:p>
          <a:p>
            <a:pPr algn="ctr"/>
            <a:r>
              <a:rPr lang="pt-PT" sz="2000" b="1" dirty="0" smtClean="0">
                <a:latin typeface="Segoe Script" panose="030B0504020000000003" pitchFamily="66" charset="0"/>
              </a:rPr>
              <a:t>mostrar-se, porque senão morremos!</a:t>
            </a:r>
            <a:endParaRPr lang="pt-PT" sz="2000" b="1" dirty="0">
              <a:latin typeface="Segoe Script" panose="030B0504020000000003" pitchFamily="66" charset="0"/>
            </a:endParaRPr>
          </a:p>
        </p:txBody>
      </p:sp>
      <p:sp>
        <p:nvSpPr>
          <p:cNvPr id="8" name="AutoShape 4" descr="Resultado de imagem para emoji mort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7" name="AutoShape 12" descr="Resultado de imagem para emoji morto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2316" name="Picture 28" descr="Resultado de imagem para wifi praye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40" y="1759243"/>
            <a:ext cx="1324983" cy="132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ixaDeTexto 29"/>
          <p:cNvSpPr txBox="1"/>
          <p:nvPr/>
        </p:nvSpPr>
        <p:spPr>
          <a:xfrm>
            <a:off x="4190389" y="1867737"/>
            <a:ext cx="3476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ORAÇÃO / o primeiro </a:t>
            </a:r>
            <a:r>
              <a:rPr lang="pt-PT" b="1" dirty="0" err="1" smtClean="0"/>
              <a:t>wi-fi</a:t>
            </a:r>
            <a:endParaRPr lang="pt-PT" b="1" dirty="0" smtClean="0"/>
          </a:p>
          <a:p>
            <a:pPr algn="just"/>
            <a:r>
              <a:rPr lang="pt-PT" sz="1600" dirty="0" smtClean="0">
                <a:latin typeface="Ink Free" panose="03080402000500000000" pitchFamily="66" charset="0"/>
              </a:rPr>
              <a:t>O sistema que nos permite conectar com Ele a qualquer hora, através da Fé que colocou no nosso coração</a:t>
            </a:r>
            <a:endParaRPr lang="pt-PT" sz="1600" dirty="0">
              <a:latin typeface="Ink Free" panose="03080402000500000000" pitchFamily="66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4190389" y="2775678"/>
            <a:ext cx="347684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b="1" dirty="0" smtClean="0"/>
          </a:p>
          <a:p>
            <a:r>
              <a:rPr lang="pt-PT" b="1" dirty="0" smtClean="0"/>
              <a:t>BÍBLIA / </a:t>
            </a:r>
            <a:r>
              <a:rPr lang="pt-PT" b="1" dirty="0" err="1" smtClean="0"/>
              <a:t>sms</a:t>
            </a:r>
            <a:endParaRPr lang="pt-PT" b="1" dirty="0"/>
          </a:p>
          <a:p>
            <a:pPr algn="just"/>
            <a:r>
              <a:rPr lang="pt-PT" sz="1600" dirty="0" smtClean="0">
                <a:latin typeface="Ink Free" panose="03080402000500000000" pitchFamily="66" charset="0"/>
              </a:rPr>
              <a:t>Ao longo dos tempos, Deus revelou a diferentes pessoas, o </a:t>
            </a:r>
            <a:r>
              <a:rPr lang="pt-PT" sz="1600" dirty="0">
                <a:latin typeface="Ink Free" panose="03080402000500000000" pitchFamily="66" charset="0"/>
              </a:rPr>
              <a:t>Seu plano </a:t>
            </a:r>
            <a:r>
              <a:rPr lang="pt-PT" sz="1600" dirty="0" smtClean="0">
                <a:latin typeface="Ink Free" panose="03080402000500000000" pitchFamily="66" charset="0"/>
              </a:rPr>
              <a:t>de Salvação, para restaurar o seu relacionamento connosco. A Bíblia, contém essas mensage</a:t>
            </a:r>
            <a:r>
              <a:rPr lang="pt-PT" sz="1600" dirty="0">
                <a:latin typeface="Ink Free" panose="03080402000500000000" pitchFamily="66" charset="0"/>
              </a:rPr>
              <a:t>m</a:t>
            </a:r>
            <a:r>
              <a:rPr lang="pt-PT" sz="1600" dirty="0" smtClean="0">
                <a:latin typeface="Ink Free" panose="03080402000500000000" pitchFamily="66" charset="0"/>
              </a:rPr>
              <a:t> de Deus, que alimentam a nossa Fé.</a:t>
            </a:r>
            <a:endParaRPr lang="pt-PT" sz="1600" dirty="0">
              <a:latin typeface="Ink Free" panose="03080402000500000000" pitchFamily="66" charset="0"/>
            </a:endParaRPr>
          </a:p>
          <a:p>
            <a:endParaRPr lang="pt-PT" b="1" dirty="0" smtClean="0"/>
          </a:p>
          <a:p>
            <a:r>
              <a:rPr lang="pt-PT" b="1" dirty="0" smtClean="0"/>
              <a:t>JESUS / A password de acesso</a:t>
            </a:r>
            <a:endParaRPr lang="pt-PT" b="1" dirty="0"/>
          </a:p>
          <a:p>
            <a:pPr algn="just"/>
            <a:r>
              <a:rPr lang="pt-PT" sz="1600" dirty="0">
                <a:latin typeface="Ink Free" panose="03080402000500000000" pitchFamily="66" charset="0"/>
              </a:rPr>
              <a:t>A última tentativa de Deus, foi tornar-se homem, para nos salvar! Grande </a:t>
            </a:r>
            <a:r>
              <a:rPr lang="pt-PT" sz="1600" dirty="0" smtClean="0">
                <a:latin typeface="Ink Free" panose="03080402000500000000" pitchFamily="66" charset="0"/>
              </a:rPr>
              <a:t>amor…É </a:t>
            </a:r>
            <a:r>
              <a:rPr lang="pt-PT" sz="1600" dirty="0">
                <a:latin typeface="Ink Free" panose="03080402000500000000" pitchFamily="66" charset="0"/>
              </a:rPr>
              <a:t>através de Jesus que chegamos a Deus.</a:t>
            </a:r>
          </a:p>
        </p:txBody>
      </p:sp>
      <p:pic>
        <p:nvPicPr>
          <p:cNvPr id="12318" name="Picture 30" descr="Resultado de imagem para BIBLIA ICON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79" y="3748830"/>
            <a:ext cx="956528" cy="95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4" name="Picture 36" descr="Resultado de imagem para sms png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46" y="3565709"/>
            <a:ext cx="760357" cy="7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6" name="Picture 38" descr="Resultado de imagem para man dead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6301">
            <a:off x="499247" y="2930967"/>
            <a:ext cx="2516364" cy="243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79" y="5285985"/>
            <a:ext cx="1034951" cy="10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877" y="405959"/>
            <a:ext cx="95670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b="1" dirty="0" smtClean="0">
                <a:latin typeface="Segoe Script" panose="030B0504020000000003" pitchFamily="66" charset="0"/>
              </a:rPr>
              <a:t>Deus promete ajuda aos que confiam nele,</a:t>
            </a:r>
          </a:p>
          <a:p>
            <a:pPr algn="ctr"/>
            <a:r>
              <a:rPr lang="pt-PT" sz="3200" b="1" dirty="0" smtClean="0">
                <a:latin typeface="Segoe Script" panose="030B0504020000000003" pitchFamily="66" charset="0"/>
              </a:rPr>
              <a:t>em todas as aflições!</a:t>
            </a:r>
            <a:endParaRPr lang="pt-PT" sz="3200" b="1" dirty="0">
              <a:latin typeface="Segoe Script" panose="030B0504020000000003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791711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600" b="1" dirty="0">
                <a:latin typeface="Open Sans"/>
              </a:rPr>
              <a:t>Salmos 46:1</a:t>
            </a:r>
          </a:p>
          <a:p>
            <a:pPr algn="ctr"/>
            <a:r>
              <a:rPr lang="pt-PT" sz="2000" dirty="0">
                <a:latin typeface="Ink Free" panose="03080402000500000000" pitchFamily="66" charset="0"/>
              </a:rPr>
              <a:t>”Deus é o nosso refúgio e fortaleza,</a:t>
            </a:r>
          </a:p>
          <a:p>
            <a:pPr algn="ctr"/>
            <a:r>
              <a:rPr lang="pt-PT" sz="2000" dirty="0">
                <a:latin typeface="Ink Free" panose="03080402000500000000" pitchFamily="66" charset="0"/>
              </a:rPr>
              <a:t>socorro bem-presente na angústia.”</a:t>
            </a:r>
          </a:p>
        </p:txBody>
      </p:sp>
      <p:sp>
        <p:nvSpPr>
          <p:cNvPr id="6" name="Retângulo 5"/>
          <p:cNvSpPr/>
          <p:nvPr/>
        </p:nvSpPr>
        <p:spPr>
          <a:xfrm>
            <a:off x="4838398" y="2533817"/>
            <a:ext cx="4953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600" b="1" dirty="0">
                <a:latin typeface="Open Sans"/>
              </a:rPr>
              <a:t>1 Pedro 5:7</a:t>
            </a:r>
          </a:p>
          <a:p>
            <a:pPr algn="ctr"/>
            <a:r>
              <a:rPr lang="pt-PT" sz="2000" dirty="0" smtClean="0">
                <a:latin typeface="Ink Free" panose="03080402000500000000" pitchFamily="66" charset="0"/>
              </a:rPr>
              <a:t>“Lancem </a:t>
            </a:r>
            <a:r>
              <a:rPr lang="pt-PT" sz="2000" dirty="0">
                <a:latin typeface="Ink Free" panose="03080402000500000000" pitchFamily="66" charset="0"/>
              </a:rPr>
              <a:t>sobre ele toda a vossa ansiedade, porque ele tem cuidado de vocês</a:t>
            </a:r>
            <a:r>
              <a:rPr lang="pt-PT" sz="2000" dirty="0" smtClean="0">
                <a:latin typeface="Ink Free" panose="03080402000500000000" pitchFamily="66" charset="0"/>
              </a:rPr>
              <a:t>.”</a:t>
            </a:r>
            <a:r>
              <a:rPr lang="pt-PT" sz="2000" dirty="0">
                <a:latin typeface="Ink Free" panose="03080402000500000000" pitchFamily="66" charset="0"/>
              </a:rPr>
              <a:t/>
            </a:r>
            <a:br>
              <a:rPr lang="pt-PT" sz="2000" dirty="0">
                <a:latin typeface="Ink Free" panose="03080402000500000000" pitchFamily="66" charset="0"/>
              </a:rPr>
            </a:br>
            <a:endParaRPr lang="pt-PT" sz="2000" dirty="0">
              <a:latin typeface="Ink Free" panose="03080402000500000000" pitchFamily="66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9598" y="3718056"/>
            <a:ext cx="4953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600" b="1" dirty="0">
                <a:latin typeface="Open Sans"/>
              </a:rPr>
              <a:t>João 16:33</a:t>
            </a:r>
          </a:p>
          <a:p>
            <a:pPr algn="ctr"/>
            <a:r>
              <a:rPr lang="pt-PT" sz="2000" dirty="0" smtClean="0">
                <a:latin typeface="Ink Free" panose="03080402000500000000" pitchFamily="66" charset="0"/>
              </a:rPr>
              <a:t>“Tenho-vos </a:t>
            </a:r>
            <a:r>
              <a:rPr lang="pt-PT" sz="2000" dirty="0">
                <a:latin typeface="Ink Free" panose="03080402000500000000" pitchFamily="66" charset="0"/>
              </a:rPr>
              <a:t>dito estas coisas, para que em mim tenham paz. No mundo tereis aflições; mas tenham bom ânimo, eu venci o mundo</a:t>
            </a:r>
            <a:r>
              <a:rPr lang="pt-PT" sz="2000" dirty="0" smtClean="0">
                <a:latin typeface="Ink Free" panose="03080402000500000000" pitchFamily="66" charset="0"/>
              </a:rPr>
              <a:t>.”</a:t>
            </a:r>
            <a:endParaRPr lang="pt-PT" sz="2000" dirty="0">
              <a:latin typeface="Ink Free" panose="03080402000500000000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38398" y="4918385"/>
            <a:ext cx="4953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600" b="1" dirty="0" smtClean="0">
                <a:latin typeface="Open Sans"/>
              </a:rPr>
              <a:t>Salmo 91:1,2 </a:t>
            </a:r>
          </a:p>
          <a:p>
            <a:pPr algn="just"/>
            <a:r>
              <a:rPr lang="pt-PT" sz="2000" dirty="0" smtClean="0">
                <a:latin typeface="Ink Free" panose="03080402000500000000" pitchFamily="66" charset="0"/>
              </a:rPr>
              <a:t>“Aquele </a:t>
            </a:r>
            <a:r>
              <a:rPr lang="pt-PT" sz="2000" dirty="0">
                <a:latin typeface="Ink Free" panose="03080402000500000000" pitchFamily="66" charset="0"/>
              </a:rPr>
              <a:t>que habita no esconderijo do Altíssimo, à sombra do Onipotente descansará</a:t>
            </a:r>
            <a:r>
              <a:rPr lang="pt-PT" sz="2000" dirty="0" smtClean="0">
                <a:latin typeface="Ink Free" panose="03080402000500000000" pitchFamily="66" charset="0"/>
              </a:rPr>
              <a:t>. Direi </a:t>
            </a:r>
            <a:r>
              <a:rPr lang="pt-PT" sz="2000" dirty="0">
                <a:latin typeface="Ink Free" panose="03080402000500000000" pitchFamily="66" charset="0"/>
              </a:rPr>
              <a:t>do Senhor: Ele é o meu Deus, o meu refúgio, a minha fortaleza, e nele confiarei</a:t>
            </a:r>
            <a:r>
              <a:rPr lang="pt-PT" sz="2000" dirty="0" smtClean="0">
                <a:latin typeface="Ink Free" panose="03080402000500000000" pitchFamily="66" charset="0"/>
              </a:rPr>
              <a:t>.”</a:t>
            </a:r>
            <a:endParaRPr lang="pt-PT" sz="2000" dirty="0">
              <a:latin typeface="Ink Free" panose="03080402000500000000" pitchFamily="66" charset="0"/>
            </a:endParaRPr>
          </a:p>
        </p:txBody>
      </p:sp>
      <p:pic>
        <p:nvPicPr>
          <p:cNvPr id="19458" name="Picture 2" descr="Resultado de imagem para emoji graç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33" y="4281055"/>
            <a:ext cx="637330" cy="6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sultado de imagem para emoji abenco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95" y="3001050"/>
            <a:ext cx="717006" cy="71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Resultado de imagem para emoji mãos no 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77" y="1825943"/>
            <a:ext cx="707874" cy="70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72043"/>
            <a:ext cx="9905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Como devo agir neste momento?</a:t>
            </a:r>
            <a:endParaRPr lang="pt-PT" sz="3200" b="1" dirty="0">
              <a:latin typeface="Segoe Script" panose="030B0504020000000003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46277" y="1083067"/>
            <a:ext cx="7980218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latin typeface="Ink Free" panose="03080402000500000000" pitchFamily="66" charset="0"/>
              </a:rPr>
              <a:t> </a:t>
            </a:r>
            <a:r>
              <a:rPr lang="pt-PT" sz="2400" b="1" dirty="0" smtClean="0">
                <a:latin typeface="Ink Free" panose="03080402000500000000" pitchFamily="66" charset="0"/>
              </a:rPr>
              <a:t>  Com responsabilidade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sz="2400" b="1" dirty="0" smtClean="0">
              <a:latin typeface="Ink Free" panose="03080402000500000000" pitchFamily="66" charset="0"/>
            </a:endParaRPr>
          </a:p>
          <a:p>
            <a:r>
              <a:rPr lang="pt-PT" sz="2400" b="1" dirty="0" smtClean="0">
                <a:latin typeface="Ink Free" panose="03080402000500000000" pitchFamily="66" charset="0"/>
              </a:rPr>
              <a:t>   Não </a:t>
            </a:r>
            <a:r>
              <a:rPr lang="pt-PT" sz="2400" b="1" dirty="0">
                <a:latin typeface="Ink Free" panose="03080402000500000000" pitchFamily="66" charset="0"/>
              </a:rPr>
              <a:t>entrar em pânico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 smtClean="0"/>
          </a:p>
          <a:p>
            <a:r>
              <a:rPr lang="pt-PT" sz="2400" b="1" dirty="0" smtClean="0">
                <a:latin typeface="Ink Free" panose="03080402000500000000" pitchFamily="66" charset="0"/>
              </a:rPr>
              <a:t>   Cumprir todas </a:t>
            </a:r>
            <a:r>
              <a:rPr lang="pt-PT" sz="2400" b="1" dirty="0">
                <a:latin typeface="Ink Free" panose="03080402000500000000" pitchFamily="66" charset="0"/>
              </a:rPr>
              <a:t>as orientações das entidades competentes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sz="1050" b="1" dirty="0">
              <a:solidFill>
                <a:schemeClr val="bg1"/>
              </a:solidFill>
            </a:endParaRPr>
          </a:p>
          <a:p>
            <a:r>
              <a:rPr lang="pt-PT" sz="2400" b="1" dirty="0" smtClean="0">
                <a:latin typeface="Ink Free" panose="03080402000500000000" pitchFamily="66" charset="0"/>
              </a:rPr>
              <a:t>   Transmitir </a:t>
            </a:r>
            <a:r>
              <a:rPr lang="pt-PT" sz="2400" b="1" dirty="0">
                <a:latin typeface="Ink Free" panose="03080402000500000000" pitchFamily="66" charset="0"/>
              </a:rPr>
              <a:t>uma mensagem de esperança aos outros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 smtClean="0"/>
          </a:p>
          <a:p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4953000" y="1051862"/>
            <a:ext cx="4953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pt-PT" sz="1200" i="1" dirty="0" smtClean="0"/>
              <a:t>“Tenham cuidado com a maneira como vivem; que não sejam como insensatos, mas como sábios”,   </a:t>
            </a:r>
            <a:r>
              <a:rPr lang="pt-PT" sz="1050" b="1" dirty="0" smtClean="0"/>
              <a:t>Efésios 5:15  </a:t>
            </a:r>
            <a:endParaRPr lang="pt-PT" sz="1200" b="1" dirty="0"/>
          </a:p>
        </p:txBody>
      </p:sp>
      <p:sp>
        <p:nvSpPr>
          <p:cNvPr id="13" name="Retângulo 12"/>
          <p:cNvSpPr/>
          <p:nvPr/>
        </p:nvSpPr>
        <p:spPr>
          <a:xfrm>
            <a:off x="4953000" y="2087885"/>
            <a:ext cx="4953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pt-PT" sz="1200" i="1" dirty="0" smtClean="0"/>
              <a:t>“Porque </a:t>
            </a:r>
            <a:r>
              <a:rPr lang="pt-PT" sz="1200" i="1" dirty="0"/>
              <a:t>Deus não nos deu um espírito de temor, mas de fortaleza e de amor, e de </a:t>
            </a:r>
            <a:r>
              <a:rPr lang="pt-PT" sz="1200" i="1" dirty="0" smtClean="0"/>
              <a:t>moderação”. </a:t>
            </a:r>
            <a:r>
              <a:rPr lang="pt-PT" sz="1200" i="1" dirty="0"/>
              <a:t>II </a:t>
            </a:r>
            <a:r>
              <a:rPr lang="pt-PT" sz="1050" b="1" dirty="0"/>
              <a:t>Timóteo 1:7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953000" y="3512614"/>
            <a:ext cx="4953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pt-PT" sz="1200" i="1" dirty="0" smtClean="0"/>
              <a:t>“Todos </a:t>
            </a:r>
            <a:r>
              <a:rPr lang="pt-PT" sz="1200" i="1" dirty="0"/>
              <a:t>devem sujeitar-se às autoridades governamentais, pois não há autoridade que não venha de </a:t>
            </a:r>
            <a:r>
              <a:rPr lang="pt-PT" sz="1200" i="1" dirty="0" smtClean="0"/>
              <a:t>Deus”. Romanos </a:t>
            </a:r>
            <a:r>
              <a:rPr lang="pt-PT" sz="1200" i="1" dirty="0"/>
              <a:t>13:1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953000" y="4586556"/>
            <a:ext cx="4953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pt-PT" sz="1200" i="1" dirty="0" smtClean="0"/>
              <a:t>“Façamos </a:t>
            </a:r>
            <a:r>
              <a:rPr lang="pt-PT" sz="1200" i="1" dirty="0"/>
              <a:t>por nos animarmos uns aos outros no amor e na prática das boas </a:t>
            </a:r>
            <a:r>
              <a:rPr lang="pt-PT" sz="1200" i="1" dirty="0" smtClean="0"/>
              <a:t>obras”.  Hebreus  </a:t>
            </a:r>
            <a:r>
              <a:rPr lang="pt-PT" sz="1200" i="1" dirty="0"/>
              <a:t>10:24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006033" y="6045369"/>
            <a:ext cx="7298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ORAR DIARIAMENTE PELA NOSSA FAMÍLIA, AMIGOS, COLEGAS E PAÍS</a:t>
            </a:r>
            <a:endParaRPr lang="pt-P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20484" name="Picture 4" descr="Resultado de imagem para adulto emoji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5" y="756818"/>
            <a:ext cx="823913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esultado de imagem para panico emoji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7" y="1768211"/>
            <a:ext cx="734127" cy="7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Resultado de imagem para ouvir emoji"/>
          <p:cNvPicPr>
            <a:picLocks noChangeAspect="1" noChangeArrowheads="1" noCrop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35" y="2533543"/>
            <a:ext cx="1042214" cy="10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Resultado de imagem para amor emoji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" y="3712258"/>
            <a:ext cx="900584" cy="90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Resultado de imagem para oração emoji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18" y="5677741"/>
            <a:ext cx="1043032" cy="104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4786" y="140389"/>
            <a:ext cx="590964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 </a:t>
            </a:r>
            <a:r>
              <a:rPr lang="pt-PT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Nº2</a:t>
            </a:r>
            <a:endParaRPr lang="pt-PT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PT" sz="2000" b="1" u="sng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PT" sz="2000" dirty="0" smtClean="0"/>
              <a:t>Estuda cada um dos versículos, que estão nesta apresentação, seleciona os que mais falaram ao teu coração e explica porquê.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PT" sz="2000" dirty="0" smtClean="0"/>
              <a:t>Prepara um cartaz, vídeo, texto, (o que preferires), para transmitires uma mensagem de esperança, aos outros, lembrando o que a Bíblia nos diz: </a:t>
            </a:r>
            <a:r>
              <a:rPr lang="pt-PT" sz="2000" i="1" dirty="0" smtClean="0"/>
              <a:t>“</a:t>
            </a:r>
            <a:r>
              <a:rPr lang="pt-PT" sz="2000" i="1" dirty="0"/>
              <a:t>Vós sois a luz do </a:t>
            </a:r>
            <a:r>
              <a:rPr lang="pt-PT" sz="2000" i="1" dirty="0" smtClean="0"/>
              <a:t>mundo…” </a:t>
            </a:r>
            <a:r>
              <a:rPr lang="pt-PT" sz="2000" dirty="0" err="1" smtClean="0"/>
              <a:t>Mt</a:t>
            </a:r>
            <a:r>
              <a:rPr lang="pt-PT" sz="2000" dirty="0" smtClean="0"/>
              <a:t>. 5:14</a:t>
            </a:r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 smtClean="0"/>
              <a:t>Deves </a:t>
            </a:r>
            <a:r>
              <a:rPr lang="pt-PT" sz="2000" dirty="0"/>
              <a:t>enviar o teu trabalho até </a:t>
            </a:r>
            <a:r>
              <a:rPr lang="pt-PT" sz="2000" dirty="0" smtClean="0"/>
              <a:t>dia </a:t>
            </a:r>
            <a:r>
              <a:rPr lang="pt-PT" sz="2000" b="1" dirty="0" smtClean="0"/>
              <a:t>4 de maio </a:t>
            </a:r>
            <a:r>
              <a:rPr lang="pt-PT" sz="2000" dirty="0"/>
              <a:t>para:</a:t>
            </a:r>
          </a:p>
          <a:p>
            <a:pPr algn="ctr"/>
            <a:r>
              <a:rPr lang="pt-PT" sz="2000" dirty="0">
                <a:hlinkClick r:id="rId2"/>
              </a:rPr>
              <a:t>joanacaetano@escolaspeniche.com</a:t>
            </a:r>
            <a:endParaRPr lang="pt-PT" sz="2000" dirty="0"/>
          </a:p>
        </p:txBody>
      </p:sp>
      <p:pic>
        <p:nvPicPr>
          <p:cNvPr id="26626" name="Picture 2" descr="Resultado de imagem para mão fechada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85" y="4073236"/>
            <a:ext cx="1511672" cy="151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9" descr="Resultado de imagem para eu vim para que tenham vida com abundacia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4" r="40682" b="20608"/>
          <a:stretch/>
        </p:blipFill>
        <p:spPr bwMode="auto">
          <a:xfrm>
            <a:off x="6191770" y="1132610"/>
            <a:ext cx="3714230" cy="48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07818" y="6296891"/>
            <a:ext cx="909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Qualquer coisa CONTACTA-ME, tens o meu mail, WHATSAPP e INSTAGRAM</a:t>
            </a:r>
            <a:endParaRPr lang="pt-PT" dirty="0"/>
          </a:p>
        </p:txBody>
      </p:sp>
      <p:pic>
        <p:nvPicPr>
          <p:cNvPr id="1026" name="Picture 2" descr="Resultado de imagem para emoji pisca o ol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693" y="5584908"/>
            <a:ext cx="896649" cy="8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 flipH="1">
            <a:off x="3205357" y="4699579"/>
            <a:ext cx="241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Estamos</a:t>
            </a:r>
            <a:r>
              <a:rPr lang="pt-PT" dirty="0" smtClean="0">
                <a:latin typeface="Arial Black" panose="020B0A04020102020204" pitchFamily="34" charset="0"/>
              </a:rPr>
              <a:t> juntos</a:t>
            </a:r>
            <a:r>
              <a:rPr lang="pt-PT" dirty="0" smtClean="0"/>
              <a:t>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02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1276</TotalTime>
  <Words>551</Words>
  <Application>Microsoft Office PowerPoint</Application>
  <PresentationFormat>Papel A4 (210x297 mm)</PresentationFormat>
  <Paragraphs>64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9" baseType="lpstr">
      <vt:lpstr>Agency FB</vt:lpstr>
      <vt:lpstr>Arial</vt:lpstr>
      <vt:lpstr>Arial Black</vt:lpstr>
      <vt:lpstr>Calibri</vt:lpstr>
      <vt:lpstr>Calibri Light</vt:lpstr>
      <vt:lpstr>Georgia</vt:lpstr>
      <vt:lpstr>Ink Free</vt:lpstr>
      <vt:lpstr>Open Sans</vt:lpstr>
      <vt:lpstr>Segoe Script</vt:lpstr>
      <vt:lpstr>Sunny Winter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Luís Caetano</cp:lastModifiedBy>
  <cp:revision>122</cp:revision>
  <dcterms:created xsi:type="dcterms:W3CDTF">2020-03-15T21:06:31Z</dcterms:created>
  <dcterms:modified xsi:type="dcterms:W3CDTF">2020-04-22T19:52:30Z</dcterms:modified>
</cp:coreProperties>
</file>