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6" r:id="rId9"/>
    <p:sldId id="267" r:id="rId10"/>
    <p:sldId id="285" r:id="rId11"/>
    <p:sldId id="284" r:id="rId12"/>
    <p:sldId id="281" r:id="rId13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03"/>
    <a:srgbClr val="A5B202"/>
    <a:srgbClr val="6D7501"/>
    <a:srgbClr val="000000"/>
    <a:srgbClr val="1A85A6"/>
    <a:srgbClr val="8497B0"/>
    <a:srgbClr val="D60093"/>
    <a:srgbClr val="E9FB03"/>
    <a:srgbClr val="4F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33E3B-DDCB-4DF9-8A7E-95B918D97D7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AA8F41D-280F-4439-813D-58B32FBB482D}">
      <dgm:prSet phldrT="[Texto]" custT="1"/>
      <dgm:spPr/>
      <dgm:t>
        <a:bodyPr/>
        <a:lstStyle/>
        <a:p>
          <a:pPr algn="just"/>
          <a:r>
            <a:rPr lang="pt-PT" sz="3600" b="1" dirty="0" smtClean="0">
              <a:solidFill>
                <a:schemeClr val="tx1"/>
              </a:solidFill>
              <a:latin typeface="Ink Free" panose="03080402000500000000" pitchFamily="66" charset="0"/>
            </a:rPr>
            <a:t>Resumindo</a:t>
          </a:r>
          <a:endParaRPr lang="pt-PT" sz="3600" b="1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F8F8922-4EF3-4839-880E-AEF93D4D2462}" type="parTrans" cxnId="{3E7D9415-A65E-49D9-90A0-0E864DE9CD64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43240777-1CF8-4381-9B7D-1AE2BE0510D4}" type="sibTrans" cxnId="{3E7D9415-A65E-49D9-90A0-0E864DE9CD64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F272849-CDA3-4217-A174-4C87F858FC10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2º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O Ser Humano ignorou um aviso importante de Deus, o que implicou a sua retirada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EE82D5C3-EBB3-4E8D-A7B7-92B95E96364A}" type="parTrans" cxnId="{0805CA02-9902-4E1A-AA79-C4E6A25A4042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45E924B-726C-48C1-9AAE-C8EF80FF2314}" type="sibTrans" cxnId="{0805CA02-9902-4E1A-AA79-C4E6A25A4042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DCECC5B9-FC41-4D94-8496-7697693E8522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3º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Após esse deslize, ficámos desprotegidos, Deus era como o nosso “sistema imunológico”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CB4437ED-0F1E-4092-84B6-48F768CBB0B6}" type="parTrans" cxnId="{3BDBE721-0C71-4718-8F73-658198D30639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64767875-B5B0-4AE9-9359-2D1D1678497B}" type="sibTrans" cxnId="{3BDBE721-0C71-4718-8F73-658198D30639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ED2F58B-11C5-4D5C-8CCE-1E5704604D53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4º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Na ausência da fonte de todo o Bem, o “vírus” do mal contaminou o ser humano e entrámos em desequilíbrio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B05B709-14A6-46C1-A5AF-A5DC6D11C14F}" type="parTrans" cxnId="{1931B6C2-129F-470D-A5AF-9DCE28D09D17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246AC3E7-F57D-4324-A92E-8B00B42851B1}" type="sibTrans" cxnId="{1931B6C2-129F-470D-A5AF-9DCE28D09D17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E34CEB40-D5EE-402B-AE44-6DA3753A8A6F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5º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Sofremos hoje as consequências da falta de relacionamento do homem com Deus, nós e a Natureza.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7ABB29A-F03E-46A7-8B54-1E199261EC8C}" type="parTrans" cxnId="{680C2A70-67C0-413B-BC06-42A22BD0F1F6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CA1C5A2-CB77-432F-AC8F-ADEBD7A57ED2}" type="sibTrans" cxnId="{680C2A70-67C0-413B-BC06-42A22BD0F1F6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5413EBB9-4075-4B56-9B5D-2D725EE97999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7º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</a:t>
          </a:r>
          <a:r>
            <a:rPr lang="pt-PT" sz="1600" b="0" u="sng" dirty="0" smtClean="0">
              <a:solidFill>
                <a:schemeClr val="tx1"/>
              </a:solidFill>
              <a:latin typeface="Ink Free" panose="03080402000500000000" pitchFamily="66" charset="0"/>
            </a:rPr>
            <a:t>Não está tudo perdido, 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Deus não nos abandonou de vez, a natureza ainda lhe está sujeita.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0CD0CF0-8DF0-4D2C-A35B-4FD01A155210}" type="parTrans" cxnId="{9ACD5571-DD39-4D88-8946-FFD998F5126F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77B1CFF-AED1-46E8-8799-584CD3BA9FFB}" type="sibTrans" cxnId="{9ACD5571-DD39-4D88-8946-FFD998F5126F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94E6B91-7475-4398-B419-3F1C9A925870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1º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A criação original era perfeita, tudo o que Deus faz é bom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EE716BA-0FDF-41F0-869B-77BD436F6D04}" type="sibTrans" cxnId="{92D591F3-1036-4FEF-8C01-9AA8C2A083FC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D13E71D-CAC4-4D33-95F0-577686F86D3F}" type="parTrans" cxnId="{92D591F3-1036-4FEF-8C01-9AA8C2A083FC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971FD02-EFF9-4FF6-B5C2-4678C9DC24D8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6º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O Corona Vírus é só mais uma dessas consequências, estamos vulneráveis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104D1049-FEC6-4C91-A020-1085F779BB09}" type="parTrans" cxnId="{8E0C9831-18B0-4B31-A150-AAA7AB8B8CDF}">
      <dgm:prSet/>
      <dgm:spPr/>
      <dgm:t>
        <a:bodyPr/>
        <a:lstStyle/>
        <a:p>
          <a:endParaRPr lang="pt-PT"/>
        </a:p>
      </dgm:t>
    </dgm:pt>
    <dgm:pt modelId="{67845E12-380A-4E65-8296-E19B7CCAA4FE}" type="sibTrans" cxnId="{8E0C9831-18B0-4B31-A150-AAA7AB8B8CDF}">
      <dgm:prSet/>
      <dgm:spPr/>
      <dgm:t>
        <a:bodyPr/>
        <a:lstStyle/>
        <a:p>
          <a:endParaRPr lang="pt-PT"/>
        </a:p>
      </dgm:t>
    </dgm:pt>
    <dgm:pt modelId="{B27C6C09-8106-4AE9-A335-D50562F717DC}" type="pres">
      <dgm:prSet presAssocID="{26E33E3B-DDCB-4DF9-8A7E-95B918D97D7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416025DB-7253-4F5D-8107-03C3B6F873BF}" type="pres">
      <dgm:prSet presAssocID="{2AA8F41D-280F-4439-813D-58B32FBB482D}" presName="root" presStyleCnt="0">
        <dgm:presLayoutVars>
          <dgm:chMax/>
          <dgm:chPref/>
        </dgm:presLayoutVars>
      </dgm:prSet>
      <dgm:spPr/>
    </dgm:pt>
    <dgm:pt modelId="{61F66FB5-5C8A-4032-8D6C-74A38045E1EA}" type="pres">
      <dgm:prSet presAssocID="{2AA8F41D-280F-4439-813D-58B32FBB482D}" presName="rootComposite" presStyleCnt="0">
        <dgm:presLayoutVars/>
      </dgm:prSet>
      <dgm:spPr/>
    </dgm:pt>
    <dgm:pt modelId="{BFD257C6-95F6-4EEE-9EF2-34D5751872E4}" type="pres">
      <dgm:prSet presAssocID="{2AA8F41D-280F-4439-813D-58B32FBB482D}" presName="ParentAccent" presStyleLbl="alignNode1" presStyleIdx="0" presStyleCnt="1"/>
      <dgm:spPr>
        <a:noFill/>
        <a:ln>
          <a:noFill/>
        </a:ln>
      </dgm:spPr>
    </dgm:pt>
    <dgm:pt modelId="{579B79B4-6CD1-4EB7-8609-BD6BA108D1CF}" type="pres">
      <dgm:prSet presAssocID="{2AA8F41D-280F-4439-813D-58B32FBB482D}" presName="ParentSmallAccent" presStyleLbl="fgAcc1" presStyleIdx="0" presStyleCnt="1"/>
      <dgm:spPr>
        <a:noFill/>
        <a:ln>
          <a:noFill/>
        </a:ln>
      </dgm:spPr>
    </dgm:pt>
    <dgm:pt modelId="{75573C5A-F0BB-4F86-8BAF-3460BF2F6C72}" type="pres">
      <dgm:prSet presAssocID="{2AA8F41D-280F-4439-813D-58B32FBB482D}" presName="Parent" presStyleLbl="revTx" presStyleIdx="0" presStyleCnt="8" custLinFactNeighborX="-1780" custLinFactNeighborY="6909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561FC4-80BE-4413-8394-1960F964074A}" type="pres">
      <dgm:prSet presAssocID="{2AA8F41D-280F-4439-813D-58B32FBB482D}" presName="childShape" presStyleCnt="0">
        <dgm:presLayoutVars>
          <dgm:chMax val="0"/>
          <dgm:chPref val="0"/>
        </dgm:presLayoutVars>
      </dgm:prSet>
      <dgm:spPr/>
    </dgm:pt>
    <dgm:pt modelId="{34A1CA2B-F704-4394-B1B2-2F4B93F72942}" type="pres">
      <dgm:prSet presAssocID="{994E6B91-7475-4398-B419-3F1C9A925870}" presName="childComposite" presStyleCnt="0">
        <dgm:presLayoutVars>
          <dgm:chMax val="0"/>
          <dgm:chPref val="0"/>
        </dgm:presLayoutVars>
      </dgm:prSet>
      <dgm:spPr/>
    </dgm:pt>
    <dgm:pt modelId="{3698A71E-A728-4BFF-AE4B-EE52E18C46B6}" type="pres">
      <dgm:prSet presAssocID="{994E6B91-7475-4398-B419-3F1C9A925870}" presName="ChildAccent" presStyleLbl="solidFgAcc1" presStyleIdx="0" presStyleCnt="7" custLinFactNeighborX="-10754" custLinFactNeighborY="-82720"/>
      <dgm:spPr>
        <a:noFill/>
        <a:ln>
          <a:noFill/>
        </a:ln>
      </dgm:spPr>
    </dgm:pt>
    <dgm:pt modelId="{D399999A-DE04-4E97-8F5A-A21972825830}" type="pres">
      <dgm:prSet presAssocID="{994E6B91-7475-4398-B419-3F1C9A925870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6CD500-D8CD-47A6-9614-B98872464007}" type="pres">
      <dgm:prSet presAssocID="{FF272849-CDA3-4217-A174-4C87F858FC10}" presName="childComposite" presStyleCnt="0">
        <dgm:presLayoutVars>
          <dgm:chMax val="0"/>
          <dgm:chPref val="0"/>
        </dgm:presLayoutVars>
      </dgm:prSet>
      <dgm:spPr/>
    </dgm:pt>
    <dgm:pt modelId="{48A1AFDC-7386-483B-A4F6-D656E35BD5C8}" type="pres">
      <dgm:prSet presAssocID="{FF272849-CDA3-4217-A174-4C87F858FC10}" presName="ChildAccent" presStyleLbl="solidFgAcc1" presStyleIdx="1" presStyleCnt="7"/>
      <dgm:spPr>
        <a:noFill/>
        <a:ln>
          <a:noFill/>
        </a:ln>
      </dgm:spPr>
    </dgm:pt>
    <dgm:pt modelId="{E48FEE83-3CB1-4C82-8E67-BCBC0E90A545}" type="pres">
      <dgm:prSet presAssocID="{FF272849-CDA3-4217-A174-4C87F858FC10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8C2616-7FA6-4621-B004-4522CF871844}" type="pres">
      <dgm:prSet presAssocID="{DCECC5B9-FC41-4D94-8496-7697693E8522}" presName="childComposite" presStyleCnt="0">
        <dgm:presLayoutVars>
          <dgm:chMax val="0"/>
          <dgm:chPref val="0"/>
        </dgm:presLayoutVars>
      </dgm:prSet>
      <dgm:spPr/>
    </dgm:pt>
    <dgm:pt modelId="{83C93B2D-A84A-436D-98DE-A10A9947D53C}" type="pres">
      <dgm:prSet presAssocID="{DCECC5B9-FC41-4D94-8496-7697693E8522}" presName="ChildAccent" presStyleLbl="solidFgAcc1" presStyleIdx="2" presStyleCnt="7"/>
      <dgm:spPr>
        <a:noFill/>
        <a:ln>
          <a:noFill/>
        </a:ln>
      </dgm:spPr>
    </dgm:pt>
    <dgm:pt modelId="{152756E4-FEB0-4F0A-BB61-C8EDD95C6D26}" type="pres">
      <dgm:prSet presAssocID="{DCECC5B9-FC41-4D94-8496-7697693E8522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6D86020-1E30-4BFB-B921-A01F8794B9DE}" type="pres">
      <dgm:prSet presAssocID="{0ED2F58B-11C5-4D5C-8CCE-1E5704604D53}" presName="childComposite" presStyleCnt="0">
        <dgm:presLayoutVars>
          <dgm:chMax val="0"/>
          <dgm:chPref val="0"/>
        </dgm:presLayoutVars>
      </dgm:prSet>
      <dgm:spPr/>
    </dgm:pt>
    <dgm:pt modelId="{987F9512-9092-4578-AD3B-047786684B8D}" type="pres">
      <dgm:prSet presAssocID="{0ED2F58B-11C5-4D5C-8CCE-1E5704604D53}" presName="ChildAccent" presStyleLbl="solidFgAcc1" presStyleIdx="3" presStyleCnt="7"/>
      <dgm:spPr>
        <a:noFill/>
        <a:ln>
          <a:noFill/>
        </a:ln>
      </dgm:spPr>
    </dgm:pt>
    <dgm:pt modelId="{E50CEEE2-CA2F-45D7-99B4-3186C1A38594}" type="pres">
      <dgm:prSet presAssocID="{0ED2F58B-11C5-4D5C-8CCE-1E5704604D53}" presName="Child" presStyleLbl="revTx" presStyleIdx="4" presStyleCnt="8" custLinFactNeighborX="721" custLinFactNeighborY="11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40AAA0-50A8-4070-98AB-C8CF9900F61E}" type="pres">
      <dgm:prSet presAssocID="{E34CEB40-D5EE-402B-AE44-6DA3753A8A6F}" presName="childComposite" presStyleCnt="0">
        <dgm:presLayoutVars>
          <dgm:chMax val="0"/>
          <dgm:chPref val="0"/>
        </dgm:presLayoutVars>
      </dgm:prSet>
      <dgm:spPr/>
    </dgm:pt>
    <dgm:pt modelId="{39E0AEF7-165E-4C16-9BD5-7FEAA82960F8}" type="pres">
      <dgm:prSet presAssocID="{E34CEB40-D5EE-402B-AE44-6DA3753A8A6F}" presName="ChildAccent" presStyleLbl="solidFgAcc1" presStyleIdx="4" presStyleCnt="7"/>
      <dgm:spPr>
        <a:noFill/>
        <a:ln>
          <a:noFill/>
        </a:ln>
      </dgm:spPr>
    </dgm:pt>
    <dgm:pt modelId="{21D5996A-055D-4D73-9625-A9382C4085F1}" type="pres">
      <dgm:prSet presAssocID="{E34CEB40-D5EE-402B-AE44-6DA3753A8A6F}" presName="Child" presStyleLbl="revTx" presStyleIdx="5" presStyleCnt="8" custLinFactNeighborX="721" custLinFactNeighborY="8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1115D8-C32E-46D9-AD73-BBE47433C51C}" type="pres">
      <dgm:prSet presAssocID="{B971FD02-EFF9-4FF6-B5C2-4678C9DC24D8}" presName="childComposite" presStyleCnt="0">
        <dgm:presLayoutVars>
          <dgm:chMax val="0"/>
          <dgm:chPref val="0"/>
        </dgm:presLayoutVars>
      </dgm:prSet>
      <dgm:spPr/>
    </dgm:pt>
    <dgm:pt modelId="{D0A49920-0EB3-4E20-BBFA-6A0F710977FB}" type="pres">
      <dgm:prSet presAssocID="{B971FD02-EFF9-4FF6-B5C2-4678C9DC24D8}" presName="ChildAccent" presStyleLbl="solidFgAcc1" presStyleIdx="5" presStyleCnt="7"/>
      <dgm:spPr>
        <a:noFill/>
        <a:ln>
          <a:noFill/>
        </a:ln>
      </dgm:spPr>
    </dgm:pt>
    <dgm:pt modelId="{42BB6706-E870-4AE5-BF52-9A4E31849966}" type="pres">
      <dgm:prSet presAssocID="{B971FD02-EFF9-4FF6-B5C2-4678C9DC24D8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460919-27FA-44FE-8F55-582187467D03}" type="pres">
      <dgm:prSet presAssocID="{5413EBB9-4075-4B56-9B5D-2D725EE97999}" presName="childComposite" presStyleCnt="0">
        <dgm:presLayoutVars>
          <dgm:chMax val="0"/>
          <dgm:chPref val="0"/>
        </dgm:presLayoutVars>
      </dgm:prSet>
      <dgm:spPr/>
    </dgm:pt>
    <dgm:pt modelId="{98BDD322-8DC0-4FCB-ABBE-7791CC27141E}" type="pres">
      <dgm:prSet presAssocID="{5413EBB9-4075-4B56-9B5D-2D725EE97999}" presName="ChildAccent" presStyleLbl="solidFgAcc1" presStyleIdx="6" presStyleCnt="7"/>
      <dgm:spPr>
        <a:noFill/>
        <a:ln>
          <a:noFill/>
        </a:ln>
      </dgm:spPr>
    </dgm:pt>
    <dgm:pt modelId="{5CC71687-3AF7-4A01-945B-BA69901699F5}" type="pres">
      <dgm:prSet presAssocID="{5413EBB9-4075-4B56-9B5D-2D725EE97999}" presName="Child" presStyleLbl="revTx" presStyleIdx="7" presStyleCnt="8" custLinFactNeighborX="721" custLinFactNeighborY="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EEBC704-2679-476D-B374-940A8082548F}" type="presOf" srcId="{B971FD02-EFF9-4FF6-B5C2-4678C9DC24D8}" destId="{42BB6706-E870-4AE5-BF52-9A4E31849966}" srcOrd="0" destOrd="0" presId="urn:microsoft.com/office/officeart/2008/layout/SquareAccentList"/>
    <dgm:cxn modelId="{BEBE6195-B2F1-4169-8187-9AF379DAEA86}" type="presOf" srcId="{26E33E3B-DDCB-4DF9-8A7E-95B918D97D7B}" destId="{B27C6C09-8106-4AE9-A335-D50562F717DC}" srcOrd="0" destOrd="0" presId="urn:microsoft.com/office/officeart/2008/layout/SquareAccentList"/>
    <dgm:cxn modelId="{0805CA02-9902-4E1A-AA79-C4E6A25A4042}" srcId="{2AA8F41D-280F-4439-813D-58B32FBB482D}" destId="{FF272849-CDA3-4217-A174-4C87F858FC10}" srcOrd="1" destOrd="0" parTransId="{EE82D5C3-EBB3-4E8D-A7B7-92B95E96364A}" sibTransId="{345E924B-726C-48C1-9AAE-C8EF80FF2314}"/>
    <dgm:cxn modelId="{8E0C9831-18B0-4B31-A150-AAA7AB8B8CDF}" srcId="{2AA8F41D-280F-4439-813D-58B32FBB482D}" destId="{B971FD02-EFF9-4FF6-B5C2-4678C9DC24D8}" srcOrd="5" destOrd="0" parTransId="{104D1049-FEC6-4C91-A020-1085F779BB09}" sibTransId="{67845E12-380A-4E65-8296-E19B7CCAA4FE}"/>
    <dgm:cxn modelId="{295F7EAF-7A72-4A21-9714-2120F7E126BC}" type="presOf" srcId="{E34CEB40-D5EE-402B-AE44-6DA3753A8A6F}" destId="{21D5996A-055D-4D73-9625-A9382C4085F1}" srcOrd="0" destOrd="0" presId="urn:microsoft.com/office/officeart/2008/layout/SquareAccentList"/>
    <dgm:cxn modelId="{83F7730E-0D8C-4F0B-9CBA-6149099561D2}" type="presOf" srcId="{2AA8F41D-280F-4439-813D-58B32FBB482D}" destId="{75573C5A-F0BB-4F86-8BAF-3460BF2F6C72}" srcOrd="0" destOrd="0" presId="urn:microsoft.com/office/officeart/2008/layout/SquareAccentList"/>
    <dgm:cxn modelId="{A04AB4B8-1FBB-4D01-91EF-96E3D0BBB5D4}" type="presOf" srcId="{FF272849-CDA3-4217-A174-4C87F858FC10}" destId="{E48FEE83-3CB1-4C82-8E67-BCBC0E90A545}" srcOrd="0" destOrd="0" presId="urn:microsoft.com/office/officeart/2008/layout/SquareAccentList"/>
    <dgm:cxn modelId="{1931B6C2-129F-470D-A5AF-9DCE28D09D17}" srcId="{2AA8F41D-280F-4439-813D-58B32FBB482D}" destId="{0ED2F58B-11C5-4D5C-8CCE-1E5704604D53}" srcOrd="3" destOrd="0" parTransId="{9B05B709-14A6-46C1-A5AF-A5DC6D11C14F}" sibTransId="{246AC3E7-F57D-4324-A92E-8B00B42851B1}"/>
    <dgm:cxn modelId="{680C2A70-67C0-413B-BC06-42A22BD0F1F6}" srcId="{2AA8F41D-280F-4439-813D-58B32FBB482D}" destId="{E34CEB40-D5EE-402B-AE44-6DA3753A8A6F}" srcOrd="4" destOrd="0" parTransId="{07ABB29A-F03E-46A7-8B54-1E199261EC8C}" sibTransId="{BCA1C5A2-CB77-432F-AC8F-ADEBD7A57ED2}"/>
    <dgm:cxn modelId="{92D591F3-1036-4FEF-8C01-9AA8C2A083FC}" srcId="{2AA8F41D-280F-4439-813D-58B32FBB482D}" destId="{994E6B91-7475-4398-B419-3F1C9A925870}" srcOrd="0" destOrd="0" parTransId="{FD13E71D-CAC4-4D33-95F0-577686F86D3F}" sibTransId="{0EE716BA-0FDF-41F0-869B-77BD436F6D04}"/>
    <dgm:cxn modelId="{9ACD5571-DD39-4D88-8946-FFD998F5126F}" srcId="{2AA8F41D-280F-4439-813D-58B32FBB482D}" destId="{5413EBB9-4075-4B56-9B5D-2D725EE97999}" srcOrd="6" destOrd="0" parTransId="{00CD0CF0-8DF0-4D2C-A35B-4FD01A155210}" sibTransId="{977B1CFF-AED1-46E8-8799-584CD3BA9FFB}"/>
    <dgm:cxn modelId="{E2CEA48C-D197-4766-A26F-A65D08886E73}" type="presOf" srcId="{5413EBB9-4075-4B56-9B5D-2D725EE97999}" destId="{5CC71687-3AF7-4A01-945B-BA69901699F5}" srcOrd="0" destOrd="0" presId="urn:microsoft.com/office/officeart/2008/layout/SquareAccentList"/>
    <dgm:cxn modelId="{3BDBE721-0C71-4718-8F73-658198D30639}" srcId="{2AA8F41D-280F-4439-813D-58B32FBB482D}" destId="{DCECC5B9-FC41-4D94-8496-7697693E8522}" srcOrd="2" destOrd="0" parTransId="{CB4437ED-0F1E-4092-84B6-48F768CBB0B6}" sibTransId="{64767875-B5B0-4AE9-9359-2D1D1678497B}"/>
    <dgm:cxn modelId="{ADEA51FD-B54C-4389-947F-F65DDDCC1BA7}" type="presOf" srcId="{0ED2F58B-11C5-4D5C-8CCE-1E5704604D53}" destId="{E50CEEE2-CA2F-45D7-99B4-3186C1A38594}" srcOrd="0" destOrd="0" presId="urn:microsoft.com/office/officeart/2008/layout/SquareAccentList"/>
    <dgm:cxn modelId="{3E7D9415-A65E-49D9-90A0-0E864DE9CD64}" srcId="{26E33E3B-DDCB-4DF9-8A7E-95B918D97D7B}" destId="{2AA8F41D-280F-4439-813D-58B32FBB482D}" srcOrd="0" destOrd="0" parTransId="{3F8F8922-4EF3-4839-880E-AEF93D4D2462}" sibTransId="{43240777-1CF8-4381-9B7D-1AE2BE0510D4}"/>
    <dgm:cxn modelId="{CDEFA799-9E9C-4DD3-95CC-FEFA7BE33667}" type="presOf" srcId="{994E6B91-7475-4398-B419-3F1C9A925870}" destId="{D399999A-DE04-4E97-8F5A-A21972825830}" srcOrd="0" destOrd="0" presId="urn:microsoft.com/office/officeart/2008/layout/SquareAccentList"/>
    <dgm:cxn modelId="{D94BDC9C-1174-40DC-AEB8-9C4D2E793EDA}" type="presOf" srcId="{DCECC5B9-FC41-4D94-8496-7697693E8522}" destId="{152756E4-FEB0-4F0A-BB61-C8EDD95C6D26}" srcOrd="0" destOrd="0" presId="urn:microsoft.com/office/officeart/2008/layout/SquareAccentList"/>
    <dgm:cxn modelId="{EF7CB638-C300-450B-AB04-C9AE50AC752A}" type="presParOf" srcId="{B27C6C09-8106-4AE9-A335-D50562F717DC}" destId="{416025DB-7253-4F5D-8107-03C3B6F873BF}" srcOrd="0" destOrd="0" presId="urn:microsoft.com/office/officeart/2008/layout/SquareAccentList"/>
    <dgm:cxn modelId="{50624C9B-7EF9-418D-B461-2A36F1563A51}" type="presParOf" srcId="{416025DB-7253-4F5D-8107-03C3B6F873BF}" destId="{61F66FB5-5C8A-4032-8D6C-74A38045E1EA}" srcOrd="0" destOrd="0" presId="urn:microsoft.com/office/officeart/2008/layout/SquareAccentList"/>
    <dgm:cxn modelId="{582ACB44-1520-4948-B885-E49E81FEDC16}" type="presParOf" srcId="{61F66FB5-5C8A-4032-8D6C-74A38045E1EA}" destId="{BFD257C6-95F6-4EEE-9EF2-34D5751872E4}" srcOrd="0" destOrd="0" presId="urn:microsoft.com/office/officeart/2008/layout/SquareAccentList"/>
    <dgm:cxn modelId="{6B7707EE-249D-4C38-85C3-A13E816E21B5}" type="presParOf" srcId="{61F66FB5-5C8A-4032-8D6C-74A38045E1EA}" destId="{579B79B4-6CD1-4EB7-8609-BD6BA108D1CF}" srcOrd="1" destOrd="0" presId="urn:microsoft.com/office/officeart/2008/layout/SquareAccentList"/>
    <dgm:cxn modelId="{86742732-EFB9-4020-805F-97715A06D79A}" type="presParOf" srcId="{61F66FB5-5C8A-4032-8D6C-74A38045E1EA}" destId="{75573C5A-F0BB-4F86-8BAF-3460BF2F6C72}" srcOrd="2" destOrd="0" presId="urn:microsoft.com/office/officeart/2008/layout/SquareAccentList"/>
    <dgm:cxn modelId="{EE0E791B-3D08-4FA5-AE3B-7CF8893876CA}" type="presParOf" srcId="{416025DB-7253-4F5D-8107-03C3B6F873BF}" destId="{7D561FC4-80BE-4413-8394-1960F964074A}" srcOrd="1" destOrd="0" presId="urn:microsoft.com/office/officeart/2008/layout/SquareAccentList"/>
    <dgm:cxn modelId="{8976B29C-876E-4BD5-8753-47FF818DD1CA}" type="presParOf" srcId="{7D561FC4-80BE-4413-8394-1960F964074A}" destId="{34A1CA2B-F704-4394-B1B2-2F4B93F72942}" srcOrd="0" destOrd="0" presId="urn:microsoft.com/office/officeart/2008/layout/SquareAccentList"/>
    <dgm:cxn modelId="{E35C9851-D7FB-4E8C-8668-E3C84281417E}" type="presParOf" srcId="{34A1CA2B-F704-4394-B1B2-2F4B93F72942}" destId="{3698A71E-A728-4BFF-AE4B-EE52E18C46B6}" srcOrd="0" destOrd="0" presId="urn:microsoft.com/office/officeart/2008/layout/SquareAccentList"/>
    <dgm:cxn modelId="{EDBA9744-2270-43ED-AEB9-189B015927FC}" type="presParOf" srcId="{34A1CA2B-F704-4394-B1B2-2F4B93F72942}" destId="{D399999A-DE04-4E97-8F5A-A21972825830}" srcOrd="1" destOrd="0" presId="urn:microsoft.com/office/officeart/2008/layout/SquareAccentList"/>
    <dgm:cxn modelId="{5444EC31-00B5-4B2B-AA1A-96BA3F5B6EBD}" type="presParOf" srcId="{7D561FC4-80BE-4413-8394-1960F964074A}" destId="{D36CD500-D8CD-47A6-9614-B98872464007}" srcOrd="1" destOrd="0" presId="urn:microsoft.com/office/officeart/2008/layout/SquareAccentList"/>
    <dgm:cxn modelId="{8B3D1F28-A1B5-4FC9-B475-BD691669A903}" type="presParOf" srcId="{D36CD500-D8CD-47A6-9614-B98872464007}" destId="{48A1AFDC-7386-483B-A4F6-D656E35BD5C8}" srcOrd="0" destOrd="0" presId="urn:microsoft.com/office/officeart/2008/layout/SquareAccentList"/>
    <dgm:cxn modelId="{3E76B271-A9EA-4172-9DE8-12AE536D2371}" type="presParOf" srcId="{D36CD500-D8CD-47A6-9614-B98872464007}" destId="{E48FEE83-3CB1-4C82-8E67-BCBC0E90A545}" srcOrd="1" destOrd="0" presId="urn:microsoft.com/office/officeart/2008/layout/SquareAccentList"/>
    <dgm:cxn modelId="{EB1F67DD-A0D3-4B9C-97D5-3785DA523920}" type="presParOf" srcId="{7D561FC4-80BE-4413-8394-1960F964074A}" destId="{FA8C2616-7FA6-4621-B004-4522CF871844}" srcOrd="2" destOrd="0" presId="urn:microsoft.com/office/officeart/2008/layout/SquareAccentList"/>
    <dgm:cxn modelId="{757504E3-93BE-4703-970D-2200284B0172}" type="presParOf" srcId="{FA8C2616-7FA6-4621-B004-4522CF871844}" destId="{83C93B2D-A84A-436D-98DE-A10A9947D53C}" srcOrd="0" destOrd="0" presId="urn:microsoft.com/office/officeart/2008/layout/SquareAccentList"/>
    <dgm:cxn modelId="{857506D4-B3EC-413D-8190-EE5C7825EC09}" type="presParOf" srcId="{FA8C2616-7FA6-4621-B004-4522CF871844}" destId="{152756E4-FEB0-4F0A-BB61-C8EDD95C6D26}" srcOrd="1" destOrd="0" presId="urn:microsoft.com/office/officeart/2008/layout/SquareAccentList"/>
    <dgm:cxn modelId="{296F475D-F496-464E-B2A9-97F22798E532}" type="presParOf" srcId="{7D561FC4-80BE-4413-8394-1960F964074A}" destId="{36D86020-1E30-4BFB-B921-A01F8794B9DE}" srcOrd="3" destOrd="0" presId="urn:microsoft.com/office/officeart/2008/layout/SquareAccentList"/>
    <dgm:cxn modelId="{CE11894F-2F9F-43FE-A492-03E4683E5E19}" type="presParOf" srcId="{36D86020-1E30-4BFB-B921-A01F8794B9DE}" destId="{987F9512-9092-4578-AD3B-047786684B8D}" srcOrd="0" destOrd="0" presId="urn:microsoft.com/office/officeart/2008/layout/SquareAccentList"/>
    <dgm:cxn modelId="{63BC0673-9B14-4AD8-9728-880A02B39522}" type="presParOf" srcId="{36D86020-1E30-4BFB-B921-A01F8794B9DE}" destId="{E50CEEE2-CA2F-45D7-99B4-3186C1A38594}" srcOrd="1" destOrd="0" presId="urn:microsoft.com/office/officeart/2008/layout/SquareAccentList"/>
    <dgm:cxn modelId="{C864C574-3491-4429-ADFC-D492CB950340}" type="presParOf" srcId="{7D561FC4-80BE-4413-8394-1960F964074A}" destId="{2540AAA0-50A8-4070-98AB-C8CF9900F61E}" srcOrd="4" destOrd="0" presId="urn:microsoft.com/office/officeart/2008/layout/SquareAccentList"/>
    <dgm:cxn modelId="{7724D397-0CDB-441E-9BD9-1EA7D3542A35}" type="presParOf" srcId="{2540AAA0-50A8-4070-98AB-C8CF9900F61E}" destId="{39E0AEF7-165E-4C16-9BD5-7FEAA82960F8}" srcOrd="0" destOrd="0" presId="urn:microsoft.com/office/officeart/2008/layout/SquareAccentList"/>
    <dgm:cxn modelId="{53186E64-83EB-492F-BE76-128934B2C612}" type="presParOf" srcId="{2540AAA0-50A8-4070-98AB-C8CF9900F61E}" destId="{21D5996A-055D-4D73-9625-A9382C4085F1}" srcOrd="1" destOrd="0" presId="urn:microsoft.com/office/officeart/2008/layout/SquareAccentList"/>
    <dgm:cxn modelId="{B4FC2676-4A04-41C9-97FE-FF9241EE5282}" type="presParOf" srcId="{7D561FC4-80BE-4413-8394-1960F964074A}" destId="{0E1115D8-C32E-46D9-AD73-BBE47433C51C}" srcOrd="5" destOrd="0" presId="urn:microsoft.com/office/officeart/2008/layout/SquareAccentList"/>
    <dgm:cxn modelId="{F8E9EEA3-3504-4D72-AD0A-E36E0BB004D8}" type="presParOf" srcId="{0E1115D8-C32E-46D9-AD73-BBE47433C51C}" destId="{D0A49920-0EB3-4E20-BBFA-6A0F710977FB}" srcOrd="0" destOrd="0" presId="urn:microsoft.com/office/officeart/2008/layout/SquareAccentList"/>
    <dgm:cxn modelId="{5A3986F9-A7F9-439C-8D14-992CA1DB8719}" type="presParOf" srcId="{0E1115D8-C32E-46D9-AD73-BBE47433C51C}" destId="{42BB6706-E870-4AE5-BF52-9A4E31849966}" srcOrd="1" destOrd="0" presId="urn:microsoft.com/office/officeart/2008/layout/SquareAccentList"/>
    <dgm:cxn modelId="{BC32DBBB-1E6F-4117-B426-D47A84DEEE7F}" type="presParOf" srcId="{7D561FC4-80BE-4413-8394-1960F964074A}" destId="{AC460919-27FA-44FE-8F55-582187467D03}" srcOrd="6" destOrd="0" presId="urn:microsoft.com/office/officeart/2008/layout/SquareAccentList"/>
    <dgm:cxn modelId="{D6B1D314-A4DD-4261-8EE3-6C5B3777DB09}" type="presParOf" srcId="{AC460919-27FA-44FE-8F55-582187467D03}" destId="{98BDD322-8DC0-4FCB-ABBE-7791CC27141E}" srcOrd="0" destOrd="0" presId="urn:microsoft.com/office/officeart/2008/layout/SquareAccentList"/>
    <dgm:cxn modelId="{3A66ED89-5758-4B9E-B2DB-2F5755000604}" type="presParOf" srcId="{AC460919-27FA-44FE-8F55-582187467D03}" destId="{5CC71687-3AF7-4A01-945B-BA69901699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257C6-95F6-4EEE-9EF2-34D5751872E4}">
      <dsp:nvSpPr>
        <dsp:cNvPr id="0" name=""/>
        <dsp:cNvSpPr/>
      </dsp:nvSpPr>
      <dsp:spPr>
        <a:xfrm>
          <a:off x="2315541" y="885336"/>
          <a:ext cx="4189086" cy="4928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79B4-6CD1-4EB7-8609-BD6BA108D1CF}">
      <dsp:nvSpPr>
        <dsp:cNvPr id="0" name=""/>
        <dsp:cNvSpPr/>
      </dsp:nvSpPr>
      <dsp:spPr>
        <a:xfrm>
          <a:off x="2315541" y="1070424"/>
          <a:ext cx="307745" cy="3077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73C5A-F0BB-4F86-8BAF-3460BF2F6C72}">
      <dsp:nvSpPr>
        <dsp:cNvPr id="0" name=""/>
        <dsp:cNvSpPr/>
      </dsp:nvSpPr>
      <dsp:spPr>
        <a:xfrm>
          <a:off x="2240976" y="611740"/>
          <a:ext cx="4189086" cy="885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solidFill>
                <a:schemeClr val="tx1"/>
              </a:solidFill>
              <a:latin typeface="Ink Free" panose="03080402000500000000" pitchFamily="66" charset="0"/>
            </a:rPr>
            <a:t>Resumindo</a:t>
          </a:r>
          <a:endParaRPr lang="pt-PT" sz="3600" b="1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240976" y="611740"/>
        <a:ext cx="4189086" cy="885336"/>
      </dsp:txXfrm>
    </dsp:sp>
    <dsp:sp modelId="{3698A71E-A728-4BFF-AE4B-EE52E18C46B6}">
      <dsp:nvSpPr>
        <dsp:cNvPr id="0" name=""/>
        <dsp:cNvSpPr/>
      </dsp:nvSpPr>
      <dsp:spPr>
        <a:xfrm>
          <a:off x="2282447" y="1533209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9999A-DE04-4E97-8F5A-A21972825830}">
      <dsp:nvSpPr>
        <dsp:cNvPr id="0" name=""/>
        <dsp:cNvSpPr/>
      </dsp:nvSpPr>
      <dsp:spPr>
        <a:xfrm>
          <a:off x="2608777" y="1582970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1º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A criação original era perfeita, tudo o que Deus faz é bom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1582970"/>
        <a:ext cx="3895850" cy="717337"/>
      </dsp:txXfrm>
    </dsp:sp>
    <dsp:sp modelId="{48A1AFDC-7386-483B-A4F6-D656E35BD5C8}">
      <dsp:nvSpPr>
        <dsp:cNvPr id="0" name=""/>
        <dsp:cNvSpPr/>
      </dsp:nvSpPr>
      <dsp:spPr>
        <a:xfrm>
          <a:off x="2315541" y="2505107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FEE83-3CB1-4C82-8E67-BCBC0E90A545}">
      <dsp:nvSpPr>
        <dsp:cNvPr id="0" name=""/>
        <dsp:cNvSpPr/>
      </dsp:nvSpPr>
      <dsp:spPr>
        <a:xfrm>
          <a:off x="2608777" y="2300307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2º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O Ser Humano ignorou um aviso importante de Deus, o que implicou a sua retirada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2300307"/>
        <a:ext cx="3895850" cy="717337"/>
      </dsp:txXfrm>
    </dsp:sp>
    <dsp:sp modelId="{83C93B2D-A84A-436D-98DE-A10A9947D53C}">
      <dsp:nvSpPr>
        <dsp:cNvPr id="0" name=""/>
        <dsp:cNvSpPr/>
      </dsp:nvSpPr>
      <dsp:spPr>
        <a:xfrm>
          <a:off x="2315541" y="3222445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756E4-FEB0-4F0A-BB61-C8EDD95C6D26}">
      <dsp:nvSpPr>
        <dsp:cNvPr id="0" name=""/>
        <dsp:cNvSpPr/>
      </dsp:nvSpPr>
      <dsp:spPr>
        <a:xfrm>
          <a:off x="2608777" y="3017645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3º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Após esse deslize, ficámos desprotegidos, Deus era como o nosso “sistema imunológico”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3017645"/>
        <a:ext cx="3895850" cy="717337"/>
      </dsp:txXfrm>
    </dsp:sp>
    <dsp:sp modelId="{987F9512-9092-4578-AD3B-047786684B8D}">
      <dsp:nvSpPr>
        <dsp:cNvPr id="0" name=""/>
        <dsp:cNvSpPr/>
      </dsp:nvSpPr>
      <dsp:spPr>
        <a:xfrm>
          <a:off x="2315541" y="3939782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EEE2-CA2F-45D7-99B4-3186C1A38594}">
      <dsp:nvSpPr>
        <dsp:cNvPr id="0" name=""/>
        <dsp:cNvSpPr/>
      </dsp:nvSpPr>
      <dsp:spPr>
        <a:xfrm>
          <a:off x="2636867" y="3814184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4º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Na ausência da fonte de todo o Bem, o “vírus” do mal contaminou o ser humano e entrámos em desequilíbrio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3814184"/>
        <a:ext cx="3895850" cy="717337"/>
      </dsp:txXfrm>
    </dsp:sp>
    <dsp:sp modelId="{39E0AEF7-165E-4C16-9BD5-7FEAA82960F8}">
      <dsp:nvSpPr>
        <dsp:cNvPr id="0" name=""/>
        <dsp:cNvSpPr/>
      </dsp:nvSpPr>
      <dsp:spPr>
        <a:xfrm>
          <a:off x="2315541" y="4657120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996A-055D-4D73-9625-A9382C4085F1}">
      <dsp:nvSpPr>
        <dsp:cNvPr id="0" name=""/>
        <dsp:cNvSpPr/>
      </dsp:nvSpPr>
      <dsp:spPr>
        <a:xfrm>
          <a:off x="2636867" y="4512490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5º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Sofremos hoje as consequências da falta de relacionamento do homem com Deus, nós e a Natureza.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4512490"/>
        <a:ext cx="3895850" cy="717337"/>
      </dsp:txXfrm>
    </dsp:sp>
    <dsp:sp modelId="{D0A49920-0EB3-4E20-BBFA-6A0F710977FB}">
      <dsp:nvSpPr>
        <dsp:cNvPr id="0" name=""/>
        <dsp:cNvSpPr/>
      </dsp:nvSpPr>
      <dsp:spPr>
        <a:xfrm>
          <a:off x="2315541" y="5374458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B6706-E870-4AE5-BF52-9A4E31849966}">
      <dsp:nvSpPr>
        <dsp:cNvPr id="0" name=""/>
        <dsp:cNvSpPr/>
      </dsp:nvSpPr>
      <dsp:spPr>
        <a:xfrm>
          <a:off x="2608777" y="5169658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6º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O Corona Vírus é só mais uma dessas consequências, estamos vulneráveis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5169658"/>
        <a:ext cx="3895850" cy="717337"/>
      </dsp:txXfrm>
    </dsp:sp>
    <dsp:sp modelId="{98BDD322-8DC0-4FCB-ABBE-7791CC27141E}">
      <dsp:nvSpPr>
        <dsp:cNvPr id="0" name=""/>
        <dsp:cNvSpPr/>
      </dsp:nvSpPr>
      <dsp:spPr>
        <a:xfrm>
          <a:off x="2315541" y="6091795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71687-3AF7-4A01-945B-BA69901699F5}">
      <dsp:nvSpPr>
        <dsp:cNvPr id="0" name=""/>
        <dsp:cNvSpPr/>
      </dsp:nvSpPr>
      <dsp:spPr>
        <a:xfrm>
          <a:off x="2636867" y="5892712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7º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</a:t>
          </a:r>
          <a:r>
            <a:rPr lang="pt-PT" sz="1600" b="0" u="sng" kern="1200" dirty="0" smtClean="0">
              <a:solidFill>
                <a:schemeClr val="tx1"/>
              </a:solidFill>
              <a:latin typeface="Ink Free" panose="03080402000500000000" pitchFamily="66" charset="0"/>
            </a:rPr>
            <a:t>Não está tudo perdido, 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Deus não nos abandonou de vez, a natureza ainda lhe está sujeita.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5892712"/>
        <a:ext cx="3895850" cy="71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0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5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70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7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5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8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2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5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anacaetano@escolaspeniche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3655" y="6268051"/>
            <a:ext cx="438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mtClean="0">
                <a:latin typeface="Agency FB" panose="020B0503020202020204" pitchFamily="34" charset="0"/>
              </a:rPr>
              <a:t>Semana 20 </a:t>
            </a:r>
            <a:r>
              <a:rPr lang="pt-PT">
                <a:latin typeface="Agency FB" panose="020B0503020202020204" pitchFamily="34" charset="0"/>
              </a:rPr>
              <a:t>a </a:t>
            </a:r>
            <a:r>
              <a:rPr lang="pt-PT" smtClean="0">
                <a:latin typeface="Agency FB" panose="020B0503020202020204" pitchFamily="34" charset="0"/>
              </a:rPr>
              <a:t>24 </a:t>
            </a:r>
            <a:r>
              <a:rPr lang="pt-PT" dirty="0">
                <a:latin typeface="Agency FB" panose="020B0503020202020204" pitchFamily="34" charset="0"/>
              </a:rPr>
              <a:t>de </a:t>
            </a:r>
            <a:r>
              <a:rPr lang="pt-PT" dirty="0" smtClean="0">
                <a:latin typeface="Agency FB" panose="020B0503020202020204" pitchFamily="34" charset="0"/>
              </a:rPr>
              <a:t>Abril – Desafio Nº1</a:t>
            </a:r>
            <a:endParaRPr lang="pt-PT" dirty="0">
              <a:latin typeface="Agency FB" panose="020B0503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1" y="193183"/>
            <a:ext cx="5933404" cy="59334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51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430" t="16326" r="29895" b="12108"/>
          <a:stretch/>
        </p:blipFill>
        <p:spPr>
          <a:xfrm>
            <a:off x="1009851" y="1402811"/>
            <a:ext cx="7947114" cy="5187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0375" y="125521"/>
            <a:ext cx="906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Analisa esta notícia de 17 de Março, </a:t>
            </a:r>
          </a:p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dá que pensar não dá?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1026" name="Picture 2" descr="Resultado de imagem para emoji pensa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8" y="158655"/>
            <a:ext cx="1010949" cy="10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6" descr="Resultado de imagem para asm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AutoShape 20" descr="Asma grátis íc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5555673" y="4582549"/>
            <a:ext cx="3632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600" b="1" dirty="0">
              <a:latin typeface="Ink Free" panose="03080402000500000000" pitchFamily="66" charset="0"/>
            </a:endParaRPr>
          </a:p>
          <a:p>
            <a:r>
              <a:rPr lang="pt-PT" sz="1600" dirty="0" smtClean="0">
                <a:latin typeface="Ink Free" panose="03080402000500000000" pitchFamily="66" charset="0"/>
              </a:rPr>
              <a:t>“Deus viu </a:t>
            </a:r>
            <a:r>
              <a:rPr lang="pt-PT" sz="1600" dirty="0">
                <a:latin typeface="Ink Free" panose="03080402000500000000" pitchFamily="66" charset="0"/>
              </a:rPr>
              <a:t>que a </a:t>
            </a:r>
            <a:r>
              <a:rPr lang="pt-PT" sz="1600" dirty="0" smtClean="0">
                <a:latin typeface="Ink Free" panose="03080402000500000000" pitchFamily="66" charset="0"/>
              </a:rPr>
              <a:t>maldade </a:t>
            </a:r>
            <a:r>
              <a:rPr lang="pt-PT" sz="1600" dirty="0">
                <a:latin typeface="Ink Free" panose="03080402000500000000" pitchFamily="66" charset="0"/>
              </a:rPr>
              <a:t>do homem tinha aumentado na terra e que toda a inclinação dos pensamentos do seu coração era sempre e somente para o </a:t>
            </a:r>
            <a:r>
              <a:rPr lang="pt-PT" sz="1600" dirty="0" smtClean="0">
                <a:latin typeface="Ink Free" panose="03080402000500000000" pitchFamily="66" charset="0"/>
              </a:rPr>
              <a:t>mal…e </a:t>
            </a:r>
            <a:r>
              <a:rPr lang="pt-PT" sz="1600" dirty="0">
                <a:latin typeface="Ink Free" panose="03080402000500000000" pitchFamily="66" charset="0"/>
              </a:rPr>
              <a:t>isso cortou-lhe o coração</a:t>
            </a:r>
            <a:r>
              <a:rPr lang="pt-PT" sz="1600" dirty="0" smtClean="0">
                <a:latin typeface="Ink Free" panose="03080402000500000000" pitchFamily="66" charset="0"/>
              </a:rPr>
              <a:t>.” </a:t>
            </a:r>
            <a:r>
              <a:rPr lang="pt-PT" sz="1600" b="1" dirty="0" smtClean="0">
                <a:latin typeface="Ink Free" panose="03080402000500000000" pitchFamily="66" charset="0"/>
              </a:rPr>
              <a:t>Gênesis </a:t>
            </a:r>
            <a:r>
              <a:rPr lang="pt-PT" sz="1600" b="1" dirty="0">
                <a:latin typeface="Ink Free" panose="03080402000500000000" pitchFamily="66" charset="0"/>
              </a:rPr>
              <a:t>6:5,6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55673" y="3421665"/>
            <a:ext cx="363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Esta foi a maldade da cidade de Sodoma: </a:t>
            </a:r>
            <a:r>
              <a:rPr lang="pt-PT" sz="1600" dirty="0">
                <a:latin typeface="Ink Free" panose="03080402000500000000" pitchFamily="66" charset="0"/>
              </a:rPr>
              <a:t>orgulho, preguiça e desprezo aos pobres e necessitados, quando ela tinha riquezas e alimento de sobra</a:t>
            </a:r>
            <a:r>
              <a:rPr lang="pt-PT" sz="1600" dirty="0" smtClean="0">
                <a:latin typeface="Ink Free" panose="03080402000500000000" pitchFamily="66" charset="0"/>
              </a:rPr>
              <a:t>.</a:t>
            </a:r>
            <a:r>
              <a:rPr lang="pt-PT" sz="1600" b="1" dirty="0" smtClean="0">
                <a:latin typeface="Ink Free" panose="03080402000500000000" pitchFamily="66" charset="0"/>
              </a:rPr>
              <a:t> </a:t>
            </a:r>
          </a:p>
          <a:p>
            <a:pPr algn="just"/>
            <a:r>
              <a:rPr lang="pt-PT" sz="1600" b="1" dirty="0" smtClean="0">
                <a:latin typeface="Ink Free" panose="03080402000500000000" pitchFamily="66" charset="0"/>
              </a:rPr>
              <a:t>Ezequiel </a:t>
            </a:r>
            <a:r>
              <a:rPr lang="pt-PT" sz="1600" b="1" dirty="0">
                <a:latin typeface="Ink Free" panose="03080402000500000000" pitchFamily="66" charset="0"/>
              </a:rPr>
              <a:t>16:49</a:t>
            </a:r>
          </a:p>
          <a:p>
            <a:pPr algn="just"/>
            <a:endParaRPr lang="pt-PT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33864772"/>
              </p:ext>
            </p:extLst>
          </p:nvPr>
        </p:nvGraphicFramePr>
        <p:xfrm>
          <a:off x="-1946852" y="-392517"/>
          <a:ext cx="8820170" cy="661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rot="10800000" flipH="1" flipV="1">
            <a:off x="5555674" y="218918"/>
            <a:ext cx="37199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3600" b="1" dirty="0">
                <a:latin typeface="Ink Free" panose="03080402000500000000" pitchFamily="66" charset="0"/>
              </a:rPr>
              <a:t>Curiosidade</a:t>
            </a:r>
          </a:p>
          <a:p>
            <a:pPr algn="just">
              <a:spcAft>
                <a:spcPts val="1200"/>
              </a:spcAft>
            </a:pPr>
            <a:r>
              <a:rPr lang="pt-PT" b="1" dirty="0" smtClean="0">
                <a:latin typeface="Ink Free" panose="03080402000500000000" pitchFamily="66" charset="0"/>
              </a:rPr>
              <a:t>Encontramos na Bíblia relatos históricos, de momentos em que  Deus teve que usar de “mão pesada”, para alertar o homem de que a sua maldade já se tornava insuportável! </a:t>
            </a:r>
          </a:p>
          <a:p>
            <a:pPr algn="just"/>
            <a:r>
              <a:rPr lang="pt-PT" sz="2000" b="1" dirty="0" smtClean="0">
                <a:latin typeface="Ink Free" panose="03080402000500000000" pitchFamily="66" charset="0"/>
              </a:rPr>
              <a:t>Estaremos novamente a “passar das marcas”?</a:t>
            </a:r>
            <a:endParaRPr lang="pt-PT" sz="2000" b="1" dirty="0">
              <a:latin typeface="Ink Free" panose="03080402000500000000" pitchFamily="66" charset="0"/>
            </a:endParaRPr>
          </a:p>
        </p:txBody>
      </p:sp>
      <p:pic>
        <p:nvPicPr>
          <p:cNvPr id="22" name="Picture 2" descr="Resultado de imagem para stamp quality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855" y="1122218"/>
            <a:ext cx="851629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maldade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12" y="4156363"/>
            <a:ext cx="1073013" cy="10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201" y="414340"/>
            <a:ext cx="8543925" cy="2606802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Ink Free" panose="03080402000500000000" pitchFamily="66" charset="0"/>
              </a:rPr>
              <a:t>Mas há boas notícias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 smtClean="0">
                <a:latin typeface="Ink Free" panose="03080402000500000000" pitchFamily="66" charset="0"/>
              </a:rPr>
              <a:t>… 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 smtClean="0">
                <a:latin typeface="Ink Free" panose="03080402000500000000" pitchFamily="66" charset="0"/>
              </a:rPr>
              <a:t>continua na próxima semana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>
                <a:latin typeface="Ink Free" panose="03080402000500000000" pitchFamily="66" charset="0"/>
              </a:rPr>
              <a:t/>
            </a:r>
            <a:br>
              <a:rPr lang="pt-PT" b="1" dirty="0">
                <a:latin typeface="Ink Free" panose="03080402000500000000" pitchFamily="66" charset="0"/>
              </a:rPr>
            </a:br>
            <a:endParaRPr lang="pt-PT" b="1" dirty="0">
              <a:latin typeface="Ink Free" panose="03080402000500000000" pitchFamily="66" charset="0"/>
            </a:endParaRPr>
          </a:p>
        </p:txBody>
      </p:sp>
      <p:pic>
        <p:nvPicPr>
          <p:cNvPr id="3" name="Picture 12" descr="Resultado de imagem para oração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87" y="443521"/>
            <a:ext cx="1274220" cy="12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88641" y="2190145"/>
            <a:ext cx="8178085" cy="387798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 Nº1</a:t>
            </a:r>
          </a:p>
          <a:p>
            <a:pPr algn="ctr"/>
            <a:endParaRPr lang="pt-PT" b="1" u="sng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 smtClean="0"/>
              <a:t>Faz uma breve síntese do que leste, referindo com te tens sentido, nestes dias de quarentena, sentiste vontade de ir </a:t>
            </a:r>
            <a:r>
              <a:rPr lang="pt-PT" dirty="0"/>
              <a:t>à </a:t>
            </a:r>
            <a:r>
              <a:rPr lang="pt-PT" dirty="0" smtClean="0"/>
              <a:t>escola? Achas que este tempo te vai ajudar, a dares </a:t>
            </a:r>
            <a:r>
              <a:rPr lang="pt-PT" smtClean="0"/>
              <a:t>mais </a:t>
            </a:r>
            <a:r>
              <a:rPr lang="pt-PT" smtClean="0"/>
              <a:t>valor à </a:t>
            </a:r>
            <a:r>
              <a:rPr lang="pt-PT" dirty="0" smtClean="0"/>
              <a:t>escola e a comprometeres-te a estudar mais? </a:t>
            </a:r>
            <a:endParaRPr lang="pt-PT" dirty="0"/>
          </a:p>
          <a:p>
            <a:pPr algn="ctr"/>
            <a:r>
              <a:rPr lang="pt-PT" dirty="0" smtClean="0"/>
              <a:t>Deves enviar o teu trabalho até dia </a:t>
            </a:r>
            <a:r>
              <a:rPr lang="pt-PT" b="1" dirty="0" smtClean="0"/>
              <a:t>27 de abril </a:t>
            </a:r>
            <a:r>
              <a:rPr lang="pt-PT" dirty="0" smtClean="0"/>
              <a:t>para:</a:t>
            </a:r>
          </a:p>
          <a:p>
            <a:pPr algn="ctr"/>
            <a:r>
              <a:rPr lang="pt-PT" dirty="0" smtClean="0">
                <a:hlinkClick r:id="rId3"/>
              </a:rPr>
              <a:t>joanacaetano@escolaspeniche.com</a:t>
            </a:r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r>
              <a:rPr lang="pt-PT" dirty="0" smtClean="0"/>
              <a:t>Se tiveres alguma dúvida ou precisares de alguma coisa, contacta-me: 964683101 (mail, Messenger, Whatsaap), como preferires.</a:t>
            </a:r>
          </a:p>
          <a:p>
            <a:pPr algn="ctr"/>
            <a:endParaRPr lang="pt-PT" dirty="0"/>
          </a:p>
          <a:p>
            <a:pPr algn="ctr"/>
            <a:r>
              <a:rPr lang="pt-PT" sz="2800" dirty="0" smtClean="0">
                <a:latin typeface="Mistral" panose="03090702030407020403" pitchFamily="66" charset="0"/>
              </a:rPr>
              <a:t>A distancia não diminui a importância!!!</a:t>
            </a:r>
            <a:endParaRPr lang="pt-PT" sz="2800" dirty="0">
              <a:latin typeface="Mistral" panose="030907020304070204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76563" y="6037352"/>
            <a:ext cx="262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Bom trabalho!</a:t>
            </a:r>
          </a:p>
          <a:p>
            <a:r>
              <a:rPr lang="pt-PT" dirty="0" smtClean="0">
                <a:latin typeface="Rage Italic" panose="03070502040507070304" pitchFamily="66" charset="0"/>
              </a:rPr>
              <a:t>Joana Caetano (EMRE)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74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7754" y="422441"/>
            <a:ext cx="8478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4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just"/>
            <a:endParaRPr lang="pt-PT" sz="4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3959" y="647742"/>
            <a:ext cx="8946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latin typeface="Agency FB" panose="020B0503020202020204" pitchFamily="34" charset="0"/>
              </a:rPr>
              <a:t>Preparei esta lição especial sobre o “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Corona Vírus</a:t>
            </a:r>
            <a:r>
              <a:rPr lang="pt-PT" sz="3600" b="1" dirty="0" smtClean="0">
                <a:latin typeface="Agency FB" panose="020B0503020202020204" pitchFamily="34" charset="0"/>
              </a:rPr>
              <a:t>”, </a:t>
            </a:r>
            <a:r>
              <a:rPr lang="pt-PT" sz="3600" dirty="0" smtClean="0">
                <a:latin typeface="Agency FB" panose="020B0503020202020204" pitchFamily="34" charset="0"/>
              </a:rPr>
              <a:t>porque imagino que tenham surgido algumas questões difíceis na vossa cabeça…</a:t>
            </a:r>
          </a:p>
          <a:p>
            <a:pPr algn="ctr"/>
            <a:endParaRPr lang="pt-PT" sz="36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3200036" y="4183479"/>
            <a:ext cx="2408567" cy="1499923"/>
            <a:chOff x="2319297" y="5358077"/>
            <a:chExt cx="2408567" cy="1499923"/>
          </a:xfrm>
          <a:solidFill>
            <a:srgbClr val="FFFF00"/>
          </a:solidFill>
        </p:grpSpPr>
        <p:sp>
          <p:nvSpPr>
            <p:cNvPr id="2" name="Cortar Retângulo de Canto Simples 1"/>
            <p:cNvSpPr/>
            <p:nvPr/>
          </p:nvSpPr>
          <p:spPr>
            <a:xfrm rot="16200000">
              <a:off x="2773619" y="4903755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609723" y="5522112"/>
              <a:ext cx="2035013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PT" b="1" dirty="0" smtClean="0">
                  <a:latin typeface="Ink Free" panose="03080402000500000000" pitchFamily="66" charset="0"/>
                </a:rPr>
                <a:t>Corona </a:t>
              </a:r>
              <a:r>
                <a:rPr lang="pt-PT" b="1" dirty="0">
                  <a:latin typeface="Ink Free" panose="03080402000500000000" pitchFamily="66" charset="0"/>
                </a:rPr>
                <a:t>Vírus </a:t>
              </a:r>
              <a:r>
                <a:rPr lang="pt-PT" dirty="0">
                  <a:latin typeface="Ink Free" panose="03080402000500000000" pitchFamily="66" charset="0"/>
                </a:rPr>
                <a:t>é o nome do </a:t>
              </a:r>
              <a:r>
                <a:rPr lang="pt-PT" dirty="0" smtClean="0">
                  <a:latin typeface="Ink Free" panose="03080402000500000000" pitchFamily="66" charset="0"/>
                </a:rPr>
                <a:t>vírus</a:t>
              </a:r>
              <a:r>
                <a:rPr lang="pt-PT" dirty="0">
                  <a:latin typeface="Ink Free" panose="03080402000500000000" pitchFamily="66" charset="0"/>
                </a:rPr>
                <a:t>, porque parece uma coroa (“</a:t>
              </a:r>
              <a:r>
                <a:rPr lang="pt-PT" dirty="0" smtClean="0">
                  <a:latin typeface="Ink Free" panose="03080402000500000000" pitchFamily="66" charset="0"/>
                </a:rPr>
                <a:t>corona”)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 rot="21013293">
            <a:off x="6369515" y="4197717"/>
            <a:ext cx="2408567" cy="1499923"/>
            <a:chOff x="6077342" y="5222518"/>
            <a:chExt cx="2408567" cy="1499923"/>
          </a:xfrm>
          <a:solidFill>
            <a:srgbClr val="FFFF00"/>
          </a:solidFill>
        </p:grpSpPr>
        <p:sp>
          <p:nvSpPr>
            <p:cNvPr id="9" name="Cortar Retângulo de Canto Simples 8"/>
            <p:cNvSpPr/>
            <p:nvPr/>
          </p:nvSpPr>
          <p:spPr>
            <a:xfrm rot="16200000">
              <a:off x="6531664" y="4768196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6151616" y="5345228"/>
              <a:ext cx="2334292" cy="1336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 err="1">
                  <a:latin typeface="Ink Free" panose="03080402000500000000" pitchFamily="66" charset="0"/>
                </a:rPr>
                <a:t>Covid</a:t>
              </a:r>
              <a:r>
                <a:rPr lang="pt-PT" sz="1600" b="1" dirty="0">
                  <a:latin typeface="Ink Free" panose="03080402000500000000" pitchFamily="66" charset="0"/>
                </a:rPr>
                <a:t> 19 </a:t>
              </a:r>
              <a:r>
                <a:rPr lang="pt-PT" sz="1600" dirty="0">
                  <a:latin typeface="Ink Free" panose="03080402000500000000" pitchFamily="66" charset="0"/>
                </a:rPr>
                <a:t>é o nome da doença que o vírus provoca </a:t>
              </a:r>
              <a:endParaRPr lang="pt-PT" sz="1600" dirty="0" smtClean="0">
                <a:latin typeface="Ink Free" panose="03080402000500000000" pitchFamily="66" charset="0"/>
              </a:endParaRPr>
            </a:p>
            <a:p>
              <a:pPr algn="ctr"/>
              <a:r>
                <a:rPr lang="pt-PT" sz="1600" dirty="0" smtClean="0">
                  <a:latin typeface="Ink Free" panose="03080402000500000000" pitchFamily="66" charset="0"/>
                </a:rPr>
                <a:t>(</a:t>
              </a:r>
              <a:r>
                <a:rPr lang="pt-PT" sz="1600" b="1" i="1" u="sng" dirty="0">
                  <a:latin typeface="Ink Free" panose="03080402000500000000" pitchFamily="66" charset="0"/>
                </a:rPr>
                <a:t>Co</a:t>
              </a:r>
              <a:r>
                <a:rPr lang="pt-PT" sz="1100" b="1" i="1" dirty="0">
                  <a:latin typeface="Ink Free" panose="03080402000500000000" pitchFamily="66" charset="0"/>
                </a:rPr>
                <a:t>rona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u="sng" dirty="0">
                  <a:latin typeface="Ink Free" panose="03080402000500000000" pitchFamily="66" charset="0"/>
                </a:rPr>
                <a:t>Ví</a:t>
              </a:r>
              <a:r>
                <a:rPr lang="pt-PT" sz="1200" b="1" i="1" dirty="0">
                  <a:latin typeface="Ink Free" panose="03080402000500000000" pitchFamily="66" charset="0"/>
                </a:rPr>
                <a:t>rus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u="sng" dirty="0" err="1">
                  <a:latin typeface="Ink Free" panose="03080402000500000000" pitchFamily="66" charset="0"/>
                </a:rPr>
                <a:t>D</a:t>
              </a:r>
              <a:r>
                <a:rPr lang="pt-PT" sz="1200" b="1" i="1" dirty="0" err="1">
                  <a:latin typeface="Ink Free" panose="03080402000500000000" pitchFamily="66" charset="0"/>
                </a:rPr>
                <a:t>isease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dirty="0" smtClean="0">
                  <a:latin typeface="Ink Free" panose="03080402000500000000" pitchFamily="66" charset="0"/>
                </a:rPr>
                <a:t>*</a:t>
              </a:r>
              <a:r>
                <a:rPr lang="pt-PT" sz="1600" dirty="0" smtClean="0">
                  <a:latin typeface="Ink Free" panose="03080402000500000000" pitchFamily="66" charset="0"/>
                </a:rPr>
                <a:t>– </a:t>
              </a:r>
              <a:r>
                <a:rPr lang="pt-PT" sz="1600" dirty="0">
                  <a:latin typeface="Ink Free" panose="03080402000500000000" pitchFamily="66" charset="0"/>
                </a:rPr>
                <a:t>2019 </a:t>
              </a:r>
              <a:r>
                <a:rPr lang="pt-PT" sz="1400" dirty="0">
                  <a:latin typeface="Ink Free" panose="03080402000500000000" pitchFamily="66" charset="0"/>
                </a:rPr>
                <a:t>(ano em que surgiu)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808028" y="6018583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 </a:t>
            </a:r>
            <a:r>
              <a:rPr lang="pt-PT" sz="1600" b="1" i="1" dirty="0" err="1" smtClean="0">
                <a:latin typeface="Ink Free" panose="03080402000500000000" pitchFamily="66" charset="0"/>
              </a:rPr>
              <a:t>Disease</a:t>
            </a:r>
            <a:r>
              <a:rPr lang="pt-PT" sz="1600" dirty="0" smtClean="0">
                <a:latin typeface="Ink Free" panose="03080402000500000000" pitchFamily="66" charset="0"/>
              </a:rPr>
              <a:t> = doença em inglês</a:t>
            </a:r>
            <a:endParaRPr lang="pt-PT" sz="1600" dirty="0">
              <a:latin typeface="Ink Free" panose="03080402000500000000" pitchFamily="66" charset="0"/>
            </a:endParaRPr>
          </a:p>
        </p:txBody>
      </p:sp>
      <p:pic>
        <p:nvPicPr>
          <p:cNvPr id="15" name="Picture 6" descr="Resultado de imagem para vírus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13401" y="4643267"/>
            <a:ext cx="1235599" cy="12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coroa 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450" y="4067945"/>
            <a:ext cx="955911" cy="9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764">
            <a:off x="7161282" y="2016953"/>
            <a:ext cx="1930753" cy="12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1284" y="459733"/>
            <a:ext cx="854392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Se Deus criou todos os seres vivos, porque é que criou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</a:t>
            </a: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 </a:t>
            </a:r>
          </a:p>
          <a:p>
            <a:pPr marL="0" indent="0" algn="ctr">
              <a:buNone/>
            </a:pP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Corona 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vírus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?</a:t>
            </a:r>
            <a:endParaRPr lang="pt-P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ny Winter" panose="02000000000000000000" pitchFamily="2" charset="0"/>
            </a:endParaRPr>
          </a:p>
        </p:txBody>
      </p:sp>
      <p:pic>
        <p:nvPicPr>
          <p:cNvPr id="2054" name="Picture 6" descr="Resultado de imagem para corona virus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548" y="4396340"/>
            <a:ext cx="3791521" cy="24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1048" y="457200"/>
            <a:ext cx="6005945" cy="490607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PT" sz="3600" dirty="0">
                <a:latin typeface="Mistral" panose="03090702030407020403" pitchFamily="66" charset="0"/>
                <a:ea typeface="Cambria" panose="02040503050406030204" pitchFamily="18" charset="0"/>
                <a:cs typeface="Ebrima" panose="02000000000000000000" pitchFamily="2" charset="0"/>
              </a:rPr>
              <a:t>A Bíblia diz que a criação original de Deus era perfeita, tudo funcionava em perfeito equilíbrio e tinha até um “selo de </a:t>
            </a:r>
            <a:r>
              <a:rPr lang="pt-PT" sz="3600" dirty="0" smtClean="0">
                <a:latin typeface="Mistral" panose="03090702030407020403" pitchFamily="66" charset="0"/>
                <a:ea typeface="Cambria" panose="02040503050406030204" pitchFamily="18" charset="0"/>
                <a:cs typeface="Ebrima" panose="02000000000000000000" pitchFamily="2" charset="0"/>
              </a:rPr>
              <a:t>qualidade” de Deus: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PT" sz="1400" dirty="0" smtClean="0">
              <a:latin typeface="Mistral" panose="03090702030407020403" pitchFamily="66" charset="0"/>
              <a:ea typeface="Cambria" panose="02040503050406030204" pitchFamily="18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r>
              <a:rPr lang="pt-PT" sz="4000" b="1" u="sng" dirty="0" smtClean="0">
                <a:latin typeface="Ink Free" panose="03080402000500000000" pitchFamily="66" charset="0"/>
                <a:ea typeface="Cambria" panose="02040503050406030204" pitchFamily="18" charset="0"/>
                <a:cs typeface="Ebrima" panose="02000000000000000000" pitchFamily="2" charset="0"/>
              </a:rPr>
              <a:t>MUITO BOM!</a:t>
            </a:r>
            <a:endParaRPr lang="pt-PT" sz="4000" b="1" u="sng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pt-PT" sz="2400" b="1" dirty="0">
              <a:latin typeface="Candara" panose="020E0502030303020204" pitchFamily="34" charset="0"/>
              <a:ea typeface="Cambria" panose="02040503050406030204" pitchFamily="18" charset="0"/>
              <a:cs typeface="Ebrima" panose="02000000000000000000" pitchFamily="2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 rot="21220715">
            <a:off x="1346640" y="4325466"/>
            <a:ext cx="3803446" cy="1859559"/>
            <a:chOff x="2319297" y="5358077"/>
            <a:chExt cx="2408567" cy="1499923"/>
          </a:xfrm>
          <a:solidFill>
            <a:srgbClr val="FFFF00"/>
          </a:solidFill>
        </p:grpSpPr>
        <p:sp>
          <p:nvSpPr>
            <p:cNvPr id="11" name="Cortar Retângulo de Canto Simples 10"/>
            <p:cNvSpPr/>
            <p:nvPr/>
          </p:nvSpPr>
          <p:spPr>
            <a:xfrm rot="16200000">
              <a:off x="2773619" y="4903755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506599" y="5518603"/>
              <a:ext cx="2035013" cy="1166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pt-PT" sz="2400" b="1" dirty="0">
                  <a:latin typeface="Candara" panose="020E0502030303020204" pitchFamily="34" charset="0"/>
                </a:rPr>
                <a:t>“</a:t>
              </a:r>
              <a:r>
                <a:rPr lang="pt-PT" sz="2400" b="1" dirty="0">
                  <a:latin typeface="Ink Free" panose="03080402000500000000" pitchFamily="66" charset="0"/>
                </a:rPr>
                <a:t>E viu Deus tudo quanto tinha feito, e eis que era </a:t>
              </a:r>
              <a:r>
                <a:rPr lang="pt-PT" sz="2400" b="1" u="sng" dirty="0">
                  <a:latin typeface="Ink Free" panose="03080402000500000000" pitchFamily="66" charset="0"/>
                </a:rPr>
                <a:t>muito bom.</a:t>
              </a:r>
              <a:r>
                <a:rPr lang="pt-PT" sz="2400" b="1" dirty="0" smtClean="0">
                  <a:latin typeface="Ink Free" panose="03080402000500000000" pitchFamily="66" charset="0"/>
                </a:rPr>
                <a:t>” </a:t>
              </a:r>
              <a:r>
                <a:rPr lang="pt-PT" sz="1600" b="1" dirty="0" smtClean="0">
                  <a:latin typeface="Ink Free" panose="03080402000500000000" pitchFamily="66" charset="0"/>
                </a:rPr>
                <a:t>Gênesis </a:t>
              </a:r>
              <a:r>
                <a:rPr lang="pt-PT" sz="1600" b="1" dirty="0">
                  <a:latin typeface="Ink Free" panose="03080402000500000000" pitchFamily="66" charset="0"/>
                </a:rPr>
                <a:t>1:31</a:t>
              </a:r>
            </a:p>
          </p:txBody>
        </p:sp>
      </p:grp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927" y="0"/>
            <a:ext cx="3422073" cy="6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stamp quality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832" y="3023254"/>
            <a:ext cx="2008909" cy="20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77389">
            <a:off x="5488888" y="1420838"/>
            <a:ext cx="4322807" cy="3647525"/>
          </a:xfrm>
          <a:prstGeom prst="rect">
            <a:avLst/>
          </a:prstGeom>
        </p:spPr>
      </p:pic>
      <p:pic>
        <p:nvPicPr>
          <p:cNvPr id="4098" name="Picture 2" descr="Resultado de imagem para víru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222" y="5199333"/>
            <a:ext cx="1443567" cy="14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vírus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474" y="92555"/>
            <a:ext cx="776097" cy="7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vírus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49169" y="861488"/>
            <a:ext cx="495400" cy="4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239784" y="347845"/>
            <a:ext cx="5329743" cy="3256255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t-PT" b="1" dirty="0">
                <a:latin typeface="Segoe Script" panose="030B0504020000000003" pitchFamily="66" charset="0"/>
              </a:rPr>
              <a:t>Os </a:t>
            </a:r>
            <a:r>
              <a:rPr lang="pt-PT" b="1" dirty="0" smtClean="0">
                <a:latin typeface="Segoe Script" panose="030B0504020000000003" pitchFamily="66" charset="0"/>
              </a:rPr>
              <a:t>vírus, organismos microscópicos, sempre </a:t>
            </a:r>
            <a:r>
              <a:rPr lang="pt-PT" b="1" dirty="0">
                <a:latin typeface="Segoe Script" panose="030B0504020000000003" pitchFamily="66" charset="0"/>
              </a:rPr>
              <a:t>fizeram parte da </a:t>
            </a:r>
            <a:r>
              <a:rPr lang="pt-PT" b="1" dirty="0" smtClean="0">
                <a:latin typeface="Segoe Script" panose="030B0504020000000003" pitchFamily="66" charset="0"/>
              </a:rPr>
              <a:t>Natureza</a:t>
            </a:r>
            <a:endParaRPr lang="pt-PT" b="1" dirty="0" smtClean="0">
              <a:latin typeface="Sunny Winter" panose="02000000000000000000" pitchFamily="2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Existe um número incontável de vírus com funções muito importantes, algumas até desconhecidas. </a:t>
            </a:r>
          </a:p>
        </p:txBody>
      </p:sp>
      <p:pic>
        <p:nvPicPr>
          <p:cNvPr id="13" name="Picture 4" descr="Resultado de imagem para vírus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511" y="448217"/>
            <a:ext cx="490557" cy="4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2511" y="3244600"/>
            <a:ext cx="452004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b="1" dirty="0">
                <a:latin typeface="Ink Free" panose="03080402000500000000" pitchFamily="66" charset="0"/>
              </a:rPr>
              <a:t>Por exemplo: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000" dirty="0" smtClean="0">
                <a:latin typeface="Ink Free" panose="03080402000500000000" pitchFamily="66" charset="0"/>
              </a:rPr>
              <a:t>no nosso sistema ecológico, os vírus atuam no controle da superpopulação de pragas biológicas.</a:t>
            </a:r>
          </a:p>
          <a:p>
            <a:pPr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000" dirty="0">
                <a:latin typeface="Ink Free" panose="03080402000500000000" pitchFamily="66" charset="0"/>
              </a:rPr>
              <a:t>no nosso intestino parece que existem vírus bacteriófagos (que devoram bactérias), que são benéficos para a nossa saúde…</a:t>
            </a:r>
          </a:p>
        </p:txBody>
      </p:sp>
    </p:spTree>
    <p:extLst>
      <p:ext uri="{BB962C8B-B14F-4D97-AF65-F5344CB8AC3E}">
        <p14:creationId xmlns:p14="http://schemas.microsoft.com/office/powerpoint/2010/main" val="8731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524091" y="566595"/>
            <a:ext cx="88578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4400" dirty="0" smtClean="0">
                <a:latin typeface="Ink Free" panose="03080402000500000000" pitchFamily="66" charset="0"/>
              </a:rPr>
              <a:t>Perguntar porque existe o </a:t>
            </a:r>
            <a:r>
              <a:rPr lang="pt-PT" sz="4400" b="1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Corona Vírus,</a:t>
            </a:r>
            <a:r>
              <a:rPr lang="pt-PT" sz="4400" dirty="0" smtClean="0">
                <a:latin typeface="Ink Free" panose="03080402000500000000" pitchFamily="66" charset="0"/>
              </a:rPr>
              <a:t> é o mesmo que perguntar porque existem outras doenças (algumas ainda mais mortíferas), ou até … </a:t>
            </a:r>
          </a:p>
          <a:p>
            <a:pPr marL="0" indent="0" algn="ctr">
              <a:buNone/>
            </a:pPr>
            <a:r>
              <a:rPr lang="pt-PT" sz="4400" dirty="0" smtClean="0">
                <a:latin typeface="Ink Free" panose="03080402000500000000" pitchFamily="66" charset="0"/>
              </a:rPr>
              <a:t>porque morremos? </a:t>
            </a:r>
          </a:p>
          <a:p>
            <a:pPr marL="0" indent="0" algn="just">
              <a:buNone/>
            </a:pPr>
            <a:endParaRPr lang="pt-PT" sz="44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pt-PT" sz="3600" b="1" dirty="0" smtClean="0">
                <a:latin typeface="Gill Sans Ultra Bold Condensed" panose="020B0A06020104020203" pitchFamily="34" charset="0"/>
              </a:rPr>
              <a:t>A Bíblia dá-nos uma explicação para isso…</a:t>
            </a:r>
            <a:endParaRPr lang="pt-PT" sz="3600" b="1" dirty="0">
              <a:latin typeface="Gill Sans Ultra Bold Condensed" panose="020B0A06020104020203" pitchFamily="34" charset="0"/>
            </a:endParaRPr>
          </a:p>
          <a:p>
            <a:pPr marL="0" indent="0">
              <a:buNone/>
            </a:pPr>
            <a:endParaRPr lang="pt-PT" sz="4400" b="1" dirty="0" smtClean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pt-PT" sz="4400" dirty="0" smtClean="0"/>
          </a:p>
        </p:txBody>
      </p:sp>
      <p:pic>
        <p:nvPicPr>
          <p:cNvPr id="6" name="Picture 2" descr="Resultado de imagem para emoji duvid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715" y="5732029"/>
            <a:ext cx="1125970" cy="11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m para corona viru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803" y="3298625"/>
            <a:ext cx="2494106" cy="16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m para DESCONEÇÃ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539826" y="1347683"/>
            <a:ext cx="3263097" cy="32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tar Retângulo de Canto Simples 6"/>
          <p:cNvSpPr/>
          <p:nvPr/>
        </p:nvSpPr>
        <p:spPr>
          <a:xfrm rot="15820715">
            <a:off x="1335293" y="3429229"/>
            <a:ext cx="1859559" cy="3803446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5830826" y="2734506"/>
            <a:ext cx="38569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dirty="0">
                <a:latin typeface="Mistral" panose="03090702030407020403" pitchFamily="66" charset="0"/>
              </a:rPr>
              <a:t>A partir do momento em que </a:t>
            </a:r>
            <a:r>
              <a:rPr lang="pt-PT" sz="2400" b="1" dirty="0">
                <a:latin typeface="Mistral" panose="03090702030407020403" pitchFamily="66" charset="0"/>
              </a:rPr>
              <a:t>escolhemos</a:t>
            </a:r>
            <a:r>
              <a:rPr lang="pt-PT" sz="2400" dirty="0">
                <a:latin typeface="Mistral" panose="03090702030407020403" pitchFamily="66" charset="0"/>
              </a:rPr>
              <a:t> ignorar aquela </a:t>
            </a:r>
            <a:r>
              <a:rPr lang="pt-PT" sz="2400" dirty="0" smtClean="0">
                <a:latin typeface="Mistral" panose="03090702030407020403" pitchFamily="66" charset="0"/>
              </a:rPr>
              <a:t>instrução </a:t>
            </a:r>
            <a:r>
              <a:rPr lang="pt-PT" sz="2400" dirty="0">
                <a:latin typeface="Mistral" panose="03090702030407020403" pitchFamily="66" charset="0"/>
              </a:rPr>
              <a:t>de Deus, ficámos </a:t>
            </a:r>
            <a:r>
              <a:rPr lang="pt-PT" sz="2400" b="1" u="sng" dirty="0">
                <a:latin typeface="Mistral" panose="03090702030407020403" pitchFamily="66" charset="0"/>
              </a:rPr>
              <a:t>desconectados da Sua presença </a:t>
            </a:r>
            <a:r>
              <a:rPr lang="pt-PT" sz="2400" dirty="0">
                <a:latin typeface="Mistral" panose="03090702030407020403" pitchFamily="66" charset="0"/>
              </a:rPr>
              <a:t>e toda a criação entrou em desequilíbrio, </a:t>
            </a:r>
            <a:r>
              <a:rPr lang="pt-PT" sz="2400" dirty="0" smtClean="0">
                <a:latin typeface="Mistral" panose="03090702030407020403" pitchFamily="66" charset="0"/>
              </a:rPr>
              <a:t>pela </a:t>
            </a:r>
            <a:r>
              <a:rPr lang="pt-PT" sz="2400" dirty="0">
                <a:latin typeface="Mistral" panose="03090702030407020403" pitchFamily="66" charset="0"/>
              </a:rPr>
              <a:t>ausência do Seu “</a:t>
            </a:r>
            <a:r>
              <a:rPr lang="pt-PT" sz="2400" dirty="0" smtClean="0">
                <a:latin typeface="Mistral" panose="03090702030407020403" pitchFamily="66" charset="0"/>
              </a:rPr>
              <a:t>construtor”, principalmente o Ser </a:t>
            </a:r>
            <a:r>
              <a:rPr lang="pt-PT" sz="2400" dirty="0">
                <a:latin typeface="Mistral" panose="03090702030407020403" pitchFamily="66" charset="0"/>
              </a:rPr>
              <a:t>H</a:t>
            </a:r>
            <a:r>
              <a:rPr lang="pt-PT" sz="2400" dirty="0" smtClean="0">
                <a:latin typeface="Mistral" panose="03090702030407020403" pitchFamily="66" charset="0"/>
              </a:rPr>
              <a:t>umano, para quem Deus tudo criou. </a:t>
            </a:r>
            <a:endParaRPr lang="pt-PT" sz="2400" dirty="0">
              <a:latin typeface="Mistral" panose="03090702030407020403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 rot="21191433">
            <a:off x="452059" y="4592289"/>
            <a:ext cx="3626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latin typeface="Ink Free" panose="03080402000500000000" pitchFamily="66" charset="0"/>
              </a:rPr>
              <a:t>“…mas não comas do fruto da árvore da ciência do bem e do mal; porque no dia em que dele comeres, </a:t>
            </a:r>
            <a:r>
              <a:rPr lang="pt-P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morrerás indubitavelmente</a:t>
            </a:r>
            <a:r>
              <a:rPr lang="pt-PT" sz="2000" b="1" dirty="0" smtClean="0">
                <a:latin typeface="Ink Free" panose="03080402000500000000" pitchFamily="66" charset="0"/>
              </a:rPr>
              <a:t>”</a:t>
            </a:r>
            <a:endParaRPr lang="pt-PT" b="1" dirty="0" smtClean="0">
              <a:latin typeface="Ink Free" panose="03080402000500000000" pitchFamily="66" charset="0"/>
            </a:endParaRPr>
          </a:p>
          <a:p>
            <a:pPr algn="just"/>
            <a:r>
              <a:rPr lang="pt-PT" sz="1600" b="1" dirty="0" smtClean="0">
                <a:latin typeface="Ink Free" panose="03080402000500000000" pitchFamily="66" charset="0"/>
              </a:rPr>
              <a:t>Gênesis, 2</a:t>
            </a:r>
            <a:endParaRPr lang="pt-PT" sz="1600" b="1" dirty="0">
              <a:latin typeface="Ink Free" panose="03080402000500000000" pitchFamily="66" charset="0"/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37596" y="295726"/>
            <a:ext cx="452480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dirty="0" smtClean="0">
                <a:latin typeface="Mistral" panose="03090702030407020403" pitchFamily="66" charset="0"/>
              </a:rPr>
              <a:t>A Bíblia explica que a criação original era perfeita, até ao dia em que o Homem </a:t>
            </a:r>
            <a:r>
              <a:rPr lang="pt-PT" sz="2400" u="sng" dirty="0" smtClean="0">
                <a:latin typeface="Mistral" panose="03090702030407020403" pitchFamily="66" charset="0"/>
              </a:rPr>
              <a:t>escolheu </a:t>
            </a:r>
            <a:r>
              <a:rPr lang="pt-PT" sz="2400" dirty="0" smtClean="0">
                <a:latin typeface="Mistral" panose="03090702030407020403" pitchFamily="66" charset="0"/>
              </a:rPr>
              <a:t>ignorar uma instrução de Deus, </a:t>
            </a:r>
            <a:r>
              <a:rPr lang="pt-PT" sz="2400" b="1" u="sng" dirty="0" smtClean="0">
                <a:latin typeface="Mistral" panose="03090702030407020403" pitchFamily="66" charset="0"/>
              </a:rPr>
              <a:t>simples</a:t>
            </a:r>
            <a:r>
              <a:rPr lang="pt-PT" sz="2400" dirty="0" smtClean="0">
                <a:latin typeface="Mistral" panose="03090702030407020403" pitchFamily="66" charset="0"/>
              </a:rPr>
              <a:t>, </a:t>
            </a:r>
            <a:r>
              <a:rPr lang="pt-PT" sz="2400" b="1" u="sng" dirty="0" smtClean="0">
                <a:latin typeface="Mistral" panose="03090702030407020403" pitchFamily="66" charset="0"/>
              </a:rPr>
              <a:t>mas muito importante</a:t>
            </a:r>
            <a:r>
              <a:rPr lang="pt-PT" sz="2400" dirty="0" smtClean="0">
                <a:latin typeface="Mistral" panose="03090702030407020403" pitchFamily="66" charset="0"/>
              </a:rPr>
              <a:t>… </a:t>
            </a:r>
            <a:r>
              <a:rPr lang="pt-PT" sz="2400" dirty="0">
                <a:latin typeface="Mistral" panose="03090702030407020403" pitchFamily="66" charset="0"/>
              </a:rPr>
              <a:t>E</a:t>
            </a:r>
            <a:r>
              <a:rPr lang="pt-PT" sz="2400" dirty="0" smtClean="0">
                <a:latin typeface="Mistral" panose="03090702030407020403" pitchFamily="66" charset="0"/>
              </a:rPr>
              <a:t>le avisou-nos que se não cumpríssemos essa regra, seria altamente perigoso para nós…</a:t>
            </a:r>
          </a:p>
          <a:p>
            <a:pPr marL="0" indent="0" algn="just">
              <a:buNone/>
            </a:pPr>
            <a:endParaRPr lang="pt-PT" sz="2000" b="1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pt-PT" sz="2400" b="1" dirty="0" smtClean="0"/>
          </a:p>
        </p:txBody>
      </p:sp>
      <p:sp>
        <p:nvSpPr>
          <p:cNvPr id="3" name="AutoShape 2" descr="Upset free icon"/>
          <p:cNvSpPr>
            <a:spLocks noChangeAspect="1" noChangeArrowheads="1"/>
          </p:cNvSpPr>
          <p:nvPr/>
        </p:nvSpPr>
        <p:spPr bwMode="auto">
          <a:xfrm>
            <a:off x="272538" y="465800"/>
            <a:ext cx="86393" cy="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196" name="Picture 4" descr="Resultado de imagem para ignore EMOJ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7" y="2807997"/>
            <a:ext cx="1287744" cy="12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210" t="936" r="21977" b="18853"/>
          <a:stretch/>
        </p:blipFill>
        <p:spPr>
          <a:xfrm>
            <a:off x="5783291" y="-17394"/>
            <a:ext cx="3904500" cy="2623737"/>
          </a:xfrm>
          <a:prstGeom prst="rect">
            <a:avLst/>
          </a:prstGeom>
        </p:spPr>
      </p:pic>
      <p:sp>
        <p:nvSpPr>
          <p:cNvPr id="10" name="Nota de aviso oval 9"/>
          <p:cNvSpPr/>
          <p:nvPr/>
        </p:nvSpPr>
        <p:spPr>
          <a:xfrm rot="13993336">
            <a:off x="3991135" y="4686172"/>
            <a:ext cx="1793955" cy="2025698"/>
          </a:xfrm>
          <a:prstGeom prst="wedgeEllipseCallou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75090" y="5100917"/>
            <a:ext cx="1393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Estás a ver a importância de se cumprir sempre as regras?</a:t>
            </a:r>
            <a:endParaRPr lang="pt-PT" sz="16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Resultado de imagem para vírus do 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27" y="4986996"/>
            <a:ext cx="1804776" cy="18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5055626" y="4434302"/>
            <a:ext cx="4865055" cy="2429144"/>
            <a:chOff x="4977636" y="3154836"/>
            <a:chExt cx="4965021" cy="242914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7636" y="3154836"/>
              <a:ext cx="4928364" cy="242914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8879503" y="4143879"/>
              <a:ext cx="1063154" cy="1025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Retângulo 8"/>
          <p:cNvSpPr/>
          <p:nvPr/>
        </p:nvSpPr>
        <p:spPr>
          <a:xfrm rot="21191433">
            <a:off x="3288414" y="2072646"/>
            <a:ext cx="1687863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PT" sz="1200" b="1" dirty="0">
                <a:latin typeface="Ink Free" panose="03080402000500000000" pitchFamily="66" charset="0"/>
              </a:rPr>
              <a:t>“…A terra </a:t>
            </a:r>
            <a:r>
              <a:rPr lang="pt-PT" sz="1200" b="1" dirty="0" smtClean="0">
                <a:latin typeface="Ink Free" panose="03080402000500000000" pitchFamily="66" charset="0"/>
              </a:rPr>
              <a:t>produzirá </a:t>
            </a:r>
            <a:r>
              <a:rPr lang="pt-PT" sz="1200" b="1" dirty="0">
                <a:latin typeface="Ink Free" panose="03080402000500000000" pitchFamily="66" charset="0"/>
              </a:rPr>
              <a:t>espinhos e </a:t>
            </a:r>
            <a:r>
              <a:rPr lang="pt-PT" sz="1200" b="1" dirty="0" smtClean="0">
                <a:latin typeface="Ink Free" panose="03080402000500000000" pitchFamily="66" charset="0"/>
              </a:rPr>
              <a:t>cardos, </a:t>
            </a:r>
            <a:r>
              <a:rPr lang="pt-PT" sz="1200" b="1" dirty="0">
                <a:latin typeface="Ink Free" panose="03080402000500000000" pitchFamily="66" charset="0"/>
              </a:rPr>
              <a:t>e </a:t>
            </a:r>
            <a:r>
              <a:rPr lang="pt-PT" sz="1200" b="1" dirty="0" smtClean="0">
                <a:latin typeface="Ink Free" panose="03080402000500000000" pitchFamily="66" charset="0"/>
              </a:rPr>
              <a:t>só à custa de muito suor conseguirás arranjar o necessário para comer, … em pó te </a:t>
            </a:r>
            <a:r>
              <a:rPr lang="pt-PT" sz="1200" b="1" dirty="0" err="1" smtClean="0">
                <a:latin typeface="Ink Free" panose="03080402000500000000" pitchFamily="66" charset="0"/>
              </a:rPr>
              <a:t>hás-de</a:t>
            </a:r>
            <a:r>
              <a:rPr lang="pt-PT" sz="1200" b="1" dirty="0" smtClean="0">
                <a:latin typeface="Ink Free" panose="03080402000500000000" pitchFamily="66" charset="0"/>
              </a:rPr>
              <a:t> transformar de novo”. </a:t>
            </a:r>
            <a:r>
              <a:rPr lang="pt-PT" sz="1050" b="1" dirty="0" smtClean="0">
                <a:latin typeface="Ink Free" panose="03080402000500000000" pitchFamily="66" charset="0"/>
              </a:rPr>
              <a:t>Génesis 3</a:t>
            </a:r>
            <a:endParaRPr lang="pt-PT" sz="1050" b="1" dirty="0">
              <a:latin typeface="Ink Free" panose="03080402000500000000" pitchFamily="66" charset="0"/>
            </a:endParaRP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285103" y="517275"/>
            <a:ext cx="4046692" cy="4595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dirty="0">
                <a:latin typeface="Ink Free" panose="03080402000500000000" pitchFamily="66" charset="0"/>
              </a:rPr>
              <a:t>A partir daí, ficámos privados da presença direta do nosso Criador e tornámo-nos mais fracos. Ele era o elo forte do nosso equilíbrio.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400" dirty="0">
                <a:latin typeface="Ink Free" panose="03080402000500000000" pitchFamily="66" charset="0"/>
              </a:rPr>
              <a:t>A natureza ficou mais vulnerável e mais </a:t>
            </a:r>
            <a:r>
              <a:rPr lang="pt-PT" sz="2400" dirty="0" smtClean="0">
                <a:latin typeface="Ink Free" panose="03080402000500000000" pitchFamily="66" charset="0"/>
              </a:rPr>
              <a:t>desprotegida… </a:t>
            </a:r>
            <a:endParaRPr lang="pt-PT" sz="2400" dirty="0">
              <a:latin typeface="Ink Free" panose="03080402000500000000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PT" sz="2000" b="1" dirty="0" smtClean="0">
                <a:latin typeface="Ink Free" panose="03080402000500000000" pitchFamily="66" charset="0"/>
              </a:rPr>
              <a:t>A </a:t>
            </a:r>
            <a:r>
              <a:rPr lang="pt-PT" sz="2000" b="1" dirty="0">
                <a:latin typeface="Ink Free" panose="03080402000500000000" pitchFamily="66" charset="0"/>
              </a:rPr>
              <a:t>criação original de Deus </a:t>
            </a:r>
            <a:r>
              <a:rPr lang="pt-PT" sz="2000" b="1" dirty="0" smtClean="0">
                <a:latin typeface="Ink Free" panose="03080402000500000000" pitchFamily="66" charset="0"/>
              </a:rPr>
              <a:t>foi </a:t>
            </a:r>
            <a:r>
              <a:rPr lang="pt-PT" sz="2000" b="1" dirty="0">
                <a:latin typeface="Ink Free" panose="03080402000500000000" pitchFamily="66" charset="0"/>
              </a:rPr>
              <a:t>então contaminada com um </a:t>
            </a:r>
            <a:r>
              <a:rPr lang="pt-PT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“vírus” </a:t>
            </a:r>
            <a:r>
              <a:rPr lang="pt-PT" sz="2000" b="1" dirty="0">
                <a:latin typeface="Ink Free" panose="03080402000500000000" pitchFamily="66" charset="0"/>
              </a:rPr>
              <a:t>terrível, bem mais perigoso do que qualquer bichinho da natureza: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19707" y="517275"/>
            <a:ext cx="462169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b="1" dirty="0" smtClean="0">
                <a:latin typeface="Ink Free" panose="03080402000500000000" pitchFamily="66" charset="0"/>
              </a:rPr>
              <a:t>Deixámos de ver Deus.</a:t>
            </a:r>
          </a:p>
          <a:p>
            <a:pPr>
              <a:spcAft>
                <a:spcPts val="600"/>
              </a:spcAft>
            </a:pPr>
            <a:r>
              <a:rPr lang="pt-PT" sz="2400" dirty="0" smtClean="0">
                <a:latin typeface="Ink Free" panose="03080402000500000000" pitchFamily="66" charset="0"/>
              </a:rPr>
              <a:t>Se </a:t>
            </a:r>
            <a:r>
              <a:rPr lang="pt-PT" sz="2400" dirty="0">
                <a:latin typeface="Ink Free" panose="03080402000500000000" pitchFamily="66" charset="0"/>
              </a:rPr>
              <a:t>nos </a:t>
            </a:r>
            <a:r>
              <a:rPr lang="pt-PT" sz="2400" dirty="0" smtClean="0">
                <a:latin typeface="Ink Free" panose="03080402000500000000" pitchFamily="66" charset="0"/>
              </a:rPr>
              <a:t>aproximarmos </a:t>
            </a:r>
            <a:r>
              <a:rPr lang="pt-PT" sz="2400" dirty="0">
                <a:latin typeface="Ink Free" panose="03080402000500000000" pitchFamily="66" charset="0"/>
              </a:rPr>
              <a:t>do </a:t>
            </a:r>
            <a:r>
              <a:rPr lang="pt-PT" sz="2400" dirty="0" smtClean="0">
                <a:latin typeface="Ink Free" panose="03080402000500000000" pitchFamily="66" charset="0"/>
              </a:rPr>
              <a:t>Sol, morremos…, não </a:t>
            </a:r>
            <a:r>
              <a:rPr lang="pt-PT" sz="2400" dirty="0">
                <a:latin typeface="Ink Free" panose="03080402000500000000" pitchFamily="66" charset="0"/>
              </a:rPr>
              <a:t>porque o Sol é mau, mas porque somos </a:t>
            </a:r>
            <a:r>
              <a:rPr lang="pt-PT" sz="2400" dirty="0" smtClean="0">
                <a:latin typeface="Ink Free" panose="03080402000500000000" pitchFamily="66" charset="0"/>
              </a:rPr>
              <a:t>vulneráveis</a:t>
            </a:r>
            <a:r>
              <a:rPr lang="pt-PT" sz="2400" b="1" dirty="0" smtClean="0">
                <a:latin typeface="Ink Free" panose="03080402000500000000" pitchFamily="66" charset="0"/>
              </a:rPr>
              <a:t>. </a:t>
            </a:r>
          </a:p>
          <a:p>
            <a:r>
              <a:rPr lang="pt-PT" sz="2400" dirty="0" smtClean="0">
                <a:latin typeface="Ink Free" panose="03080402000500000000" pitchFamily="66" charset="0"/>
              </a:rPr>
              <a:t>Da mesma forma, </a:t>
            </a:r>
            <a:r>
              <a:rPr lang="pt-PT" sz="2400" dirty="0">
                <a:latin typeface="Ink Free" panose="03080402000500000000" pitchFamily="66" charset="0"/>
              </a:rPr>
              <a:t>Deus deixou de poder aproximar-se de nós, </a:t>
            </a:r>
            <a:r>
              <a:rPr lang="pt-PT" sz="2400" dirty="0" smtClean="0">
                <a:latin typeface="Ink Free" panose="03080402000500000000" pitchFamily="66" charset="0"/>
              </a:rPr>
              <a:t>por causa da sua </a:t>
            </a:r>
            <a:r>
              <a:rPr lang="pt-PT" sz="2400" dirty="0">
                <a:latin typeface="Ink Free" panose="03080402000500000000" pitchFamily="66" charset="0"/>
              </a:rPr>
              <a:t>perfeição e </a:t>
            </a:r>
            <a:r>
              <a:rPr lang="pt-PT" sz="2400" dirty="0" smtClean="0">
                <a:latin typeface="Ink Free" panose="03080402000500000000" pitchFamily="66" charset="0"/>
              </a:rPr>
              <a:t>poder, que seria incompatível com o nosso corpo que passou a ser corruptível.</a:t>
            </a:r>
            <a:endParaRPr lang="pt-PT" sz="2400" dirty="0">
              <a:latin typeface="Ink Free" panose="03080402000500000000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2963" y="5748349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 MAL !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19" name="Retângulo 18"/>
          <p:cNvSpPr/>
          <p:nvPr/>
        </p:nvSpPr>
        <p:spPr>
          <a:xfrm rot="21350069">
            <a:off x="7402790" y="5339235"/>
            <a:ext cx="2668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i="1" dirty="0" smtClean="0">
                <a:latin typeface="Ink Free" panose="03080402000500000000" pitchFamily="66" charset="0"/>
              </a:rPr>
              <a:t>“Não poderás ver o meu rosto, porque nenhum homem poderá ver-me e continuar vivo”. </a:t>
            </a:r>
          </a:p>
          <a:p>
            <a:pPr>
              <a:spcAft>
                <a:spcPts val="1200"/>
              </a:spcAft>
            </a:pPr>
            <a:r>
              <a:rPr lang="pt-PT" sz="1600" b="1" i="1" dirty="0" smtClean="0">
                <a:latin typeface="Ink Free" panose="03080402000500000000" pitchFamily="66" charset="0"/>
              </a:rPr>
              <a:t>Êxodo 33:20</a:t>
            </a:r>
            <a:endParaRPr lang="pt-PT" sz="1200" dirty="0">
              <a:latin typeface="Ink Free" panose="03080402000500000000" pitchFamily="66" charset="0"/>
            </a:endParaRPr>
          </a:p>
        </p:txBody>
      </p:sp>
      <p:pic>
        <p:nvPicPr>
          <p:cNvPr id="20" name="Picture 4" descr="Resultado de imagem para su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80" y="37464"/>
            <a:ext cx="1057177" cy="10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807750" y="1247858"/>
            <a:ext cx="8504784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O Ser Humano não tem </a:t>
            </a:r>
            <a:r>
              <a:rPr lang="pt-PT" sz="2400" dirty="0">
                <a:latin typeface="Ink Free" panose="03080402000500000000" pitchFamily="66" charset="0"/>
              </a:rPr>
              <a:t>sido </a:t>
            </a:r>
            <a:r>
              <a:rPr lang="pt-PT" sz="2400" dirty="0" smtClean="0">
                <a:latin typeface="Ink Free" panose="03080402000500000000" pitchFamily="66" charset="0"/>
              </a:rPr>
              <a:t>capaz de tomar conta dos recursos </a:t>
            </a:r>
            <a:r>
              <a:rPr lang="pt-PT" sz="2400" dirty="0">
                <a:latin typeface="Ink Free" panose="03080402000500000000" pitchFamily="66" charset="0"/>
              </a:rPr>
              <a:t>espetaculares </a:t>
            </a:r>
            <a:r>
              <a:rPr lang="pt-PT" sz="2400" dirty="0" smtClean="0">
                <a:latin typeface="Ink Free" panose="03080402000500000000" pitchFamily="66" charset="0"/>
              </a:rPr>
              <a:t>que Deus deixou </a:t>
            </a:r>
            <a:r>
              <a:rPr lang="pt-PT" sz="2400" dirty="0">
                <a:latin typeface="Ink Free" panose="03080402000500000000" pitchFamily="66" charset="0"/>
              </a:rPr>
              <a:t>nas </a:t>
            </a:r>
            <a:r>
              <a:rPr lang="pt-PT" sz="2400" dirty="0" smtClean="0">
                <a:latin typeface="Ink Free" panose="03080402000500000000" pitchFamily="66" charset="0"/>
              </a:rPr>
              <a:t>suas mãos, porque continua a ignorar os seus estatutos, que são Vida para o nosso corpo…</a:t>
            </a:r>
            <a:endParaRPr lang="pt-PT" sz="2400" dirty="0">
              <a:latin typeface="Ink Free" panose="03080402000500000000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 smtClean="0">
                <a:latin typeface="Ink Free" panose="03080402000500000000" pitchFamily="66" charset="0"/>
              </a:rPr>
              <a:t>	</a:t>
            </a:r>
            <a:r>
              <a:rPr lang="pt-PT" sz="2000" b="1" dirty="0" smtClean="0"/>
              <a:t>		 </a:t>
            </a:r>
            <a:endParaRPr lang="pt-PT" sz="2000" b="1" dirty="0"/>
          </a:p>
          <a:p>
            <a:pPr marL="0" indent="0" algn="ctr">
              <a:lnSpc>
                <a:spcPct val="100000"/>
              </a:lnSpc>
              <a:buNone/>
            </a:pPr>
            <a:endParaRPr lang="pt-PT" sz="2000" b="1" dirty="0" smtClean="0"/>
          </a:p>
        </p:txBody>
      </p:sp>
      <p:pic>
        <p:nvPicPr>
          <p:cNvPr id="6146" name="Picture 2" descr="Resultado de imagem para ganân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0396">
            <a:off x="3927666" y="2766492"/>
            <a:ext cx="2433182" cy="3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750736" y="2787725"/>
            <a:ext cx="3295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Pobreza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Más </a:t>
            </a:r>
            <a:r>
              <a:rPr lang="pt-PT" b="1" dirty="0">
                <a:latin typeface="Ink Free" panose="03080402000500000000" pitchFamily="66" charset="0"/>
              </a:rPr>
              <a:t>condições de higiene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Poluição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Alterações climáticas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Desigualdades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Guerras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Fome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Depressão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Escassez de recursos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PT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b="1" dirty="0"/>
          </a:p>
        </p:txBody>
      </p:sp>
      <p:sp>
        <p:nvSpPr>
          <p:cNvPr id="17" name="Retângulo 16"/>
          <p:cNvSpPr/>
          <p:nvPr/>
        </p:nvSpPr>
        <p:spPr>
          <a:xfrm rot="20893011">
            <a:off x="6791463" y="5778126"/>
            <a:ext cx="2994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PT" sz="4000" b="1" dirty="0" smtClean="0">
                <a:solidFill>
                  <a:srgbClr val="1A85A6"/>
                </a:solidFill>
                <a:latin typeface="Mistral" panose="03090702030407020403" pitchFamily="66" charset="0"/>
              </a:rPr>
              <a:t>DOENÇAS</a:t>
            </a:r>
            <a:endParaRPr lang="pt-PT" sz="4000" b="1" dirty="0">
              <a:solidFill>
                <a:srgbClr val="1A85A6"/>
              </a:solidFill>
              <a:latin typeface="Mistral" panose="03090702030407020403" pitchFamily="66" charset="0"/>
            </a:endParaRPr>
          </a:p>
        </p:txBody>
      </p:sp>
      <p:pic>
        <p:nvPicPr>
          <p:cNvPr id="6154" name="Picture 10" descr="Resultado de imagem para doenTE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47" y="2279536"/>
            <a:ext cx="872427" cy="8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rtar Retângulo de Canto Simples 22"/>
          <p:cNvSpPr/>
          <p:nvPr/>
        </p:nvSpPr>
        <p:spPr>
          <a:xfrm rot="16200000">
            <a:off x="1709861" y="4904975"/>
            <a:ext cx="846212" cy="255470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/>
          <p:cNvSpPr/>
          <p:nvPr/>
        </p:nvSpPr>
        <p:spPr>
          <a:xfrm>
            <a:off x="883518" y="5788547"/>
            <a:ext cx="2528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/>
              <a:t>“…Pois o salário do pecado é a morte, mas o dom gratuito de Deus é a vida eterna em Jesus.” </a:t>
            </a:r>
            <a:endParaRPr lang="pt-PT" sz="1200" i="1" dirty="0" smtClean="0"/>
          </a:p>
          <a:p>
            <a:r>
              <a:rPr lang="pt-PT" sz="1050" i="1" dirty="0" smtClean="0"/>
              <a:t>Romanos </a:t>
            </a:r>
            <a:r>
              <a:rPr lang="pt-PT" sz="1050" i="1" dirty="0"/>
              <a:t>6:23</a:t>
            </a:r>
          </a:p>
        </p:txBody>
      </p:sp>
      <p:pic>
        <p:nvPicPr>
          <p:cNvPr id="6156" name="Picture 12" descr="Resultado de imagem para malária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/>
          <a:stretch/>
        </p:blipFill>
        <p:spPr bwMode="auto">
          <a:xfrm rot="281487">
            <a:off x="8465268" y="4509614"/>
            <a:ext cx="1206653" cy="6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6" descr="Resultado de imagem para asm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AutoShape 20" descr="Asma grátis íc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460375" y="125521"/>
            <a:ext cx="906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Já reparaste 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que grande </a:t>
            </a: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parte das doenças são resultado 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de comportamentos errados do Homem?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155674" y="2966921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 </a:t>
            </a:r>
            <a:r>
              <a:rPr lang="pt-PT" sz="1600" b="1" dirty="0" smtClean="0">
                <a:latin typeface="Ink Free" panose="03080402000500000000" pitchFamily="66" charset="0"/>
              </a:rPr>
              <a:t>Ganância </a:t>
            </a:r>
            <a:r>
              <a:rPr lang="pt-PT" sz="1600" b="1" dirty="0">
                <a:latin typeface="Ink Free" panose="03080402000500000000" pitchFamily="66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Egoísmo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Lucro </a:t>
            </a:r>
            <a:r>
              <a:rPr lang="pt-PT" sz="1600" b="1" dirty="0">
                <a:latin typeface="Ink Free" panose="03080402000500000000" pitchFamily="66" charset="0"/>
              </a:rPr>
              <a:t>desmesurado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Corrupção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Injustiça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Mentira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Prepotência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Sem </a:t>
            </a:r>
            <a:r>
              <a:rPr lang="pt-PT" sz="1600" b="1" dirty="0">
                <a:latin typeface="Ink Free" panose="03080402000500000000" pitchFamily="66" charset="0"/>
              </a:rPr>
              <a:t>amor ao próximo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Sem </a:t>
            </a:r>
            <a:r>
              <a:rPr lang="pt-PT" sz="1600" b="1" dirty="0">
                <a:latin typeface="Ink Free" panose="03080402000500000000" pitchFamily="66" charset="0"/>
              </a:rPr>
              <a:t>respeito pela Natureza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Consumismo desenfreado</a:t>
            </a:r>
            <a:endParaRPr lang="pt-PT" sz="1600" b="1" dirty="0"/>
          </a:p>
        </p:txBody>
      </p:sp>
      <p:pic>
        <p:nvPicPr>
          <p:cNvPr id="15" name="Picture 2" descr="Resultado de imagem para vírus do 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" y="2210966"/>
            <a:ext cx="994853" cy="9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01437" y="2568263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Sintomas do vírus do mal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37083" y="252372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Consequências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1000</Words>
  <Application>Microsoft Office PowerPoint</Application>
  <PresentationFormat>Papel A4 (210x297 mm)</PresentationFormat>
  <Paragraphs>95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30" baseType="lpstr">
      <vt:lpstr>Agency FB</vt:lpstr>
      <vt:lpstr>Arial</vt:lpstr>
      <vt:lpstr>Bahnschrift</vt:lpstr>
      <vt:lpstr>Calibri</vt:lpstr>
      <vt:lpstr>Calibri Light</vt:lpstr>
      <vt:lpstr>Cambria</vt:lpstr>
      <vt:lpstr>Candara</vt:lpstr>
      <vt:lpstr>Chiller</vt:lpstr>
      <vt:lpstr>Ebrima</vt:lpstr>
      <vt:lpstr>Gill Sans Ultra Bold Condensed</vt:lpstr>
      <vt:lpstr>Ink Free</vt:lpstr>
      <vt:lpstr>Mistral</vt:lpstr>
      <vt:lpstr>Rage Italic</vt:lpstr>
      <vt:lpstr>Segoe Script</vt:lpstr>
      <vt:lpstr>Showcard Gothic</vt:lpstr>
      <vt:lpstr>Sunny Winter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há boas notícias …  continua na próxima semana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Luís Caetano</cp:lastModifiedBy>
  <cp:revision>136</cp:revision>
  <dcterms:created xsi:type="dcterms:W3CDTF">2020-03-15T21:06:31Z</dcterms:created>
  <dcterms:modified xsi:type="dcterms:W3CDTF">2020-04-16T15:49:13Z</dcterms:modified>
</cp:coreProperties>
</file>